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4"/>
  </p:notesMasterIdLst>
  <p:sldIdLst>
    <p:sldId id="256" r:id="rId2"/>
    <p:sldId id="320" r:id="rId3"/>
    <p:sldId id="315" r:id="rId4"/>
    <p:sldId id="316" r:id="rId5"/>
    <p:sldId id="317" r:id="rId6"/>
    <p:sldId id="318" r:id="rId7"/>
    <p:sldId id="319" r:id="rId8"/>
    <p:sldId id="322" r:id="rId9"/>
    <p:sldId id="323" r:id="rId10"/>
    <p:sldId id="324" r:id="rId11"/>
    <p:sldId id="325" r:id="rId12"/>
    <p:sldId id="310" r:id="rId13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6E70"/>
    <a:srgbClr val="3DB1FF"/>
    <a:srgbClr val="0071BC"/>
    <a:srgbClr val="FAA61A"/>
    <a:srgbClr val="099BFF"/>
    <a:srgbClr val="0095FA"/>
    <a:srgbClr val="7289FE"/>
    <a:srgbClr val="5EE3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72" autoAdjust="0"/>
    <p:restoredTop sz="93122" autoAdjust="0"/>
  </p:normalViewPr>
  <p:slideViewPr>
    <p:cSldViewPr>
      <p:cViewPr>
        <p:scale>
          <a:sx n="77" d="100"/>
          <a:sy n="77" d="100"/>
        </p:scale>
        <p:origin x="-1068" y="-71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2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erversbs\Users%20Documents\&#1041;&#1086;&#1095;&#1082;&#1072;&#1088;&#1077;&#1074;\&#1052;&#1086;&#1080;%20&#1076;&#1086;&#1082;&#1091;&#1084;&#1077;&#1085;&#1090;&#1099;\&#1043;&#1088;&#1072;&#1092;&#1080;&#1082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sbs\Users%20Documents\&#1041;&#1086;&#1095;&#1082;&#1072;&#1088;&#1077;&#1074;\&#1052;&#1086;&#1080;%20&#1076;&#1086;&#1082;&#1091;&#1084;&#1077;&#1085;&#1090;&#1099;\&#1043;&#1088;&#1072;&#1092;&#1080;&#1082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sbs\Users%20Documents\&#1041;&#1086;&#1095;&#1082;&#1072;&#1088;&#1077;&#1074;\&#1052;&#1086;&#1080;%20&#1076;&#1086;&#1082;&#1091;&#1084;&#1077;&#1085;&#1090;&#1099;\&#1043;&#1088;&#1072;&#1092;&#1080;&#1082;&#108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sbs\Users%20Documents\&#1041;&#1086;&#1095;&#1082;&#1072;&#1088;&#1077;&#1074;\&#1052;&#1086;&#1080;%20&#1076;&#1086;&#1082;&#1091;&#1084;&#1077;&#1085;&#1090;&#1099;\&#1043;&#1088;&#1072;&#1092;&#1080;&#1082;&#1080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2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rotY val="170"/>
      <c:depthPercent val="80"/>
      <c:perspective val="30"/>
    </c:view3D>
    <c:plotArea>
      <c:layout/>
      <c:pie3DChart>
        <c:varyColors val="1"/>
        <c:ser>
          <c:idx val="0"/>
          <c:order val="0"/>
          <c:spPr>
            <a:solidFill>
              <a:srgbClr val="A7A7A9"/>
            </a:solidFill>
          </c:spPr>
          <c:explosion val="4"/>
          <c:dPt>
            <c:idx val="1"/>
            <c:spPr>
              <a:solidFill>
                <a:srgbClr val="0071BC"/>
              </a:solidFill>
            </c:spPr>
          </c:dPt>
          <c:val>
            <c:numRef>
              <c:f>Лист1!$B$2:$C$2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</c:pie3DChart>
    </c:plotArea>
    <c:plotVisOnly val="1"/>
  </c:chart>
  <c:spPr>
    <a:ln>
      <a:noFill/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plotArea>
      <c:layout>
        <c:manualLayout>
          <c:layoutTarget val="inner"/>
          <c:xMode val="edge"/>
          <c:yMode val="edge"/>
          <c:x val="1.7981131645262416E-3"/>
          <c:y val="0"/>
          <c:w val="0.97095969502197865"/>
          <c:h val="0.72928831021423812"/>
        </c:manualLayout>
      </c:layout>
      <c:barChart>
        <c:barDir val="col"/>
        <c:grouping val="clustered"/>
        <c:ser>
          <c:idx val="0"/>
          <c:order val="0"/>
          <c:tx>
            <c:strRef>
              <c:f>'Зимнее '!$B$1</c:f>
              <c:strCache>
                <c:ptCount val="1"/>
                <c:pt idx="0">
                  <c:v>Жидкость, m3/day</c:v>
                </c:pt>
              </c:strCache>
            </c:strRef>
          </c:tx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'Зимнее '!$A$2:$A$6</c:f>
              <c:strCache>
                <c:ptCount val="5"/>
                <c:pt idx="0">
                  <c:v>Before treatment</c:v>
                </c:pt>
                <c:pt idx="1">
                  <c:v>2</c:v>
                </c:pt>
                <c:pt idx="2">
                  <c:v>10</c:v>
                </c:pt>
                <c:pt idx="3">
                  <c:v>18</c:v>
                </c:pt>
                <c:pt idx="4">
                  <c:v>26</c:v>
                </c:pt>
              </c:strCache>
            </c:strRef>
          </c:cat>
          <c:val>
            <c:numRef>
              <c:f>'Зимнее '!$B$2:$B$6</c:f>
              <c:numCache>
                <c:formatCode>General</c:formatCode>
                <c:ptCount val="5"/>
                <c:pt idx="0">
                  <c:v>0</c:v>
                </c:pt>
                <c:pt idx="1">
                  <c:v>18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</c:numCache>
            </c:numRef>
          </c:val>
        </c:ser>
        <c:ser>
          <c:idx val="1"/>
          <c:order val="1"/>
          <c:tx>
            <c:strRef>
              <c:f>'Зимнее '!$C$1</c:f>
              <c:strCache>
                <c:ptCount val="1"/>
                <c:pt idx="0">
                  <c:v>Нефть, m3/day</c:v>
                </c:pt>
              </c:strCache>
            </c:strRef>
          </c:tx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'Зимнее '!$A$2:$A$6</c:f>
              <c:strCache>
                <c:ptCount val="5"/>
                <c:pt idx="0">
                  <c:v>Before treatment</c:v>
                </c:pt>
                <c:pt idx="1">
                  <c:v>2</c:v>
                </c:pt>
                <c:pt idx="2">
                  <c:v>10</c:v>
                </c:pt>
                <c:pt idx="3">
                  <c:v>18</c:v>
                </c:pt>
                <c:pt idx="4">
                  <c:v>26</c:v>
                </c:pt>
              </c:strCache>
            </c:strRef>
          </c:cat>
          <c:val>
            <c:numRef>
              <c:f>'Зимнее '!$C$2:$C$6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22</c:v>
                </c:pt>
                <c:pt idx="3">
                  <c:v>22.8</c:v>
                </c:pt>
                <c:pt idx="4">
                  <c:v>22.7</c:v>
                </c:pt>
              </c:numCache>
            </c:numRef>
          </c:val>
        </c:ser>
        <c:ser>
          <c:idx val="2"/>
          <c:order val="2"/>
          <c:tx>
            <c:strRef>
              <c:f>'Зимнее '!$D$1</c:f>
              <c:strCache>
                <c:ptCount val="1"/>
                <c:pt idx="0">
                  <c:v>Обводненность, %</c:v>
                </c:pt>
              </c:strCache>
            </c:strRef>
          </c:tx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'Зимнее '!$A$2:$A$6</c:f>
              <c:strCache>
                <c:ptCount val="5"/>
                <c:pt idx="0">
                  <c:v>Before treatment</c:v>
                </c:pt>
                <c:pt idx="1">
                  <c:v>2</c:v>
                </c:pt>
                <c:pt idx="2">
                  <c:v>10</c:v>
                </c:pt>
                <c:pt idx="3">
                  <c:v>18</c:v>
                </c:pt>
                <c:pt idx="4">
                  <c:v>26</c:v>
                </c:pt>
              </c:strCache>
            </c:strRef>
          </c:cat>
          <c:val>
            <c:numRef>
              <c:f>'Зимнее '!$D$2:$D$6</c:f>
              <c:numCache>
                <c:formatCode>General</c:formatCode>
                <c:ptCount val="5"/>
                <c:pt idx="0">
                  <c:v>0</c:v>
                </c:pt>
                <c:pt idx="1">
                  <c:v>100</c:v>
                </c:pt>
                <c:pt idx="2">
                  <c:v>8.7000000000000011</c:v>
                </c:pt>
                <c:pt idx="3">
                  <c:v>5</c:v>
                </c:pt>
                <c:pt idx="4">
                  <c:v>5.2</c:v>
                </c:pt>
              </c:numCache>
            </c:numRef>
          </c:val>
        </c:ser>
        <c:axId val="72679808"/>
        <c:axId val="72681344"/>
      </c:barChart>
      <c:catAx>
        <c:axId val="72679808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72681344"/>
        <c:crosses val="autoZero"/>
        <c:auto val="1"/>
        <c:lblAlgn val="ctr"/>
        <c:lblOffset val="100"/>
      </c:catAx>
      <c:valAx>
        <c:axId val="72681344"/>
        <c:scaling>
          <c:orientation val="minMax"/>
        </c:scaling>
        <c:delete val="1"/>
        <c:axPos val="l"/>
        <c:numFmt formatCode="General" sourceLinked="1"/>
        <c:tickLblPos val="none"/>
        <c:crossAx val="726798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3536117974695381"/>
          <c:y val="0.84585021217878653"/>
          <c:w val="0.57723978372999096"/>
          <c:h val="0.10664789508058919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spPr>
    <a:ln>
      <a:noFill/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'Вахское №2532 №663 №1003'!$B$1</c:f>
              <c:strCache>
                <c:ptCount val="1"/>
                <c:pt idx="0">
                  <c:v>Injection capacity, m3/day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howVal val="1"/>
          </c:dLbls>
          <c:cat>
            <c:strRef>
              <c:f>'Вахское №2532 №663 №1003'!$A$2:$A$3</c:f>
              <c:strCache>
                <c:ptCount val="2"/>
                <c:pt idx="0">
                  <c:v>Before treatment</c:v>
                </c:pt>
                <c:pt idx="1">
                  <c:v>After treatment</c:v>
                </c:pt>
              </c:strCache>
            </c:strRef>
          </c:cat>
          <c:val>
            <c:numRef>
              <c:f>'Вахское №2532 №663 №1003'!$B$2:$B$3</c:f>
              <c:numCache>
                <c:formatCode>General</c:formatCode>
                <c:ptCount val="2"/>
                <c:pt idx="0">
                  <c:v>21</c:v>
                </c:pt>
                <c:pt idx="1">
                  <c:v>44</c:v>
                </c:pt>
              </c:numCache>
            </c:numRef>
          </c:val>
        </c:ser>
        <c:ser>
          <c:idx val="1"/>
          <c:order val="1"/>
          <c:tx>
            <c:strRef>
              <c:f>'Вахское №2532 №663 №1003'!$C$1</c:f>
              <c:strCache>
                <c:ptCount val="1"/>
                <c:pt idx="0">
                  <c:v>% relative capacity</c:v>
                </c:pt>
              </c:strCache>
            </c:strRef>
          </c:tx>
          <c:spPr>
            <a:solidFill>
              <a:srgbClr val="C00000"/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howVal val="1"/>
          </c:dLbls>
          <c:cat>
            <c:strRef>
              <c:f>'Вахское №2532 №663 №1003'!$A$2:$A$3</c:f>
              <c:strCache>
                <c:ptCount val="2"/>
                <c:pt idx="0">
                  <c:v>Before treatment</c:v>
                </c:pt>
                <c:pt idx="1">
                  <c:v>After treatment</c:v>
                </c:pt>
              </c:strCache>
            </c:strRef>
          </c:cat>
          <c:val>
            <c:numRef>
              <c:f>'Вахское №2532 №663 №1003'!$C$2:$C$3</c:f>
              <c:numCache>
                <c:formatCode>General</c:formatCode>
                <c:ptCount val="2"/>
                <c:pt idx="0">
                  <c:v>2.8</c:v>
                </c:pt>
                <c:pt idx="1">
                  <c:v>21</c:v>
                </c:pt>
              </c:numCache>
            </c:numRef>
          </c:val>
        </c:ser>
        <c:axId val="72771456"/>
        <c:axId val="72772992"/>
      </c:barChart>
      <c:catAx>
        <c:axId val="72771456"/>
        <c:scaling>
          <c:orientation val="minMax"/>
        </c:scaling>
        <c:axPos val="b"/>
        <c:tickLblPos val="nextTo"/>
        <c:crossAx val="72772992"/>
        <c:crosses val="autoZero"/>
        <c:auto val="1"/>
        <c:lblAlgn val="ctr"/>
        <c:lblOffset val="100"/>
      </c:catAx>
      <c:valAx>
        <c:axId val="72772992"/>
        <c:scaling>
          <c:orientation val="minMax"/>
        </c:scaling>
        <c:delete val="1"/>
        <c:axPos val="l"/>
        <c:numFmt formatCode="General" sourceLinked="1"/>
        <c:tickLblPos val="none"/>
        <c:crossAx val="72771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772922134733161"/>
          <c:y val="0.36515529308836397"/>
          <c:w val="0.2761596675415573"/>
          <c:h val="0.26043015456401275"/>
        </c:manualLayout>
      </c:layout>
    </c:legend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6666666666666684E-2"/>
          <c:y val="4.6296296296296349E-2"/>
          <c:w val="0.64160258092738409"/>
          <c:h val="0.79888888888888943"/>
        </c:manualLayout>
      </c:layout>
      <c:barChart>
        <c:barDir val="col"/>
        <c:grouping val="clustered"/>
        <c:ser>
          <c:idx val="0"/>
          <c:order val="0"/>
          <c:tx>
            <c:strRef>
              <c:f>'Вахское №2532 №663 №1003'!$B$5</c:f>
              <c:strCache>
                <c:ptCount val="1"/>
                <c:pt idx="0">
                  <c:v>Injection capacity, m3/day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howVal val="1"/>
          </c:dLbls>
          <c:cat>
            <c:strRef>
              <c:f>'Вахское №2532 №663 №1003'!$A$6:$A$7</c:f>
              <c:strCache>
                <c:ptCount val="2"/>
                <c:pt idx="0">
                  <c:v>Before treatment</c:v>
                </c:pt>
                <c:pt idx="1">
                  <c:v>After treatment</c:v>
                </c:pt>
              </c:strCache>
            </c:strRef>
          </c:cat>
          <c:val>
            <c:numRef>
              <c:f>'Вахское №2532 №663 №1003'!$B$6:$B$7</c:f>
              <c:numCache>
                <c:formatCode>General</c:formatCode>
                <c:ptCount val="2"/>
                <c:pt idx="0">
                  <c:v>2</c:v>
                </c:pt>
                <c:pt idx="1">
                  <c:v>239</c:v>
                </c:pt>
              </c:numCache>
            </c:numRef>
          </c:val>
        </c:ser>
        <c:ser>
          <c:idx val="1"/>
          <c:order val="1"/>
          <c:tx>
            <c:strRef>
              <c:f>'Вахское №2532 №663 №1003'!$C$5</c:f>
              <c:strCache>
                <c:ptCount val="1"/>
                <c:pt idx="0">
                  <c:v>% relative capacity</c:v>
                </c:pt>
              </c:strCache>
            </c:strRef>
          </c:tx>
          <c:spPr>
            <a:solidFill>
              <a:srgbClr val="C00000"/>
            </a:solidFill>
            <a:ln w="25400">
              <a:solidFill>
                <a:prstClr val="whit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howVal val="1"/>
          </c:dLbls>
          <c:cat>
            <c:strRef>
              <c:f>'Вахское №2532 №663 №1003'!$A$6:$A$7</c:f>
              <c:strCache>
                <c:ptCount val="2"/>
                <c:pt idx="0">
                  <c:v>Before treatment</c:v>
                </c:pt>
                <c:pt idx="1">
                  <c:v>After treatment</c:v>
                </c:pt>
              </c:strCache>
            </c:strRef>
          </c:cat>
          <c:val>
            <c:numRef>
              <c:f>'Вахское №2532 №663 №1003'!$C$6:$C$7</c:f>
              <c:numCache>
                <c:formatCode>General</c:formatCode>
                <c:ptCount val="2"/>
                <c:pt idx="0">
                  <c:v>2</c:v>
                </c:pt>
                <c:pt idx="1">
                  <c:v>65</c:v>
                </c:pt>
              </c:numCache>
            </c:numRef>
          </c:val>
        </c:ser>
        <c:axId val="48243072"/>
        <c:axId val="48244608"/>
      </c:barChart>
      <c:catAx>
        <c:axId val="48243072"/>
        <c:scaling>
          <c:orientation val="minMax"/>
        </c:scaling>
        <c:axPos val="b"/>
        <c:tickLblPos val="nextTo"/>
        <c:crossAx val="48244608"/>
        <c:crosses val="autoZero"/>
        <c:auto val="1"/>
        <c:lblAlgn val="ctr"/>
        <c:lblOffset val="100"/>
      </c:catAx>
      <c:valAx>
        <c:axId val="48244608"/>
        <c:scaling>
          <c:orientation val="minMax"/>
        </c:scaling>
        <c:delete val="1"/>
        <c:axPos val="l"/>
        <c:numFmt formatCode="General" sourceLinked="1"/>
        <c:tickLblPos val="none"/>
        <c:crossAx val="48243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772922134733161"/>
          <c:y val="0.36515529308836397"/>
          <c:w val="0.2761596675415573"/>
          <c:h val="0.26043015456401275"/>
        </c:manualLayout>
      </c:layout>
    </c:legend>
    <c:plotVisOnly val="1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'Вахское №2532 №663 №1003'!$B$9</c:f>
              <c:strCache>
                <c:ptCount val="1"/>
                <c:pt idx="0">
                  <c:v>Injection capacity, m3/day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prstClr val="whit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howVal val="1"/>
          </c:dLbls>
          <c:cat>
            <c:strRef>
              <c:f>'Вахское №2532 №663 №1003'!$A$10:$A$11</c:f>
              <c:strCache>
                <c:ptCount val="2"/>
                <c:pt idx="0">
                  <c:v>Before treatment</c:v>
                </c:pt>
                <c:pt idx="1">
                  <c:v>After treatment</c:v>
                </c:pt>
              </c:strCache>
            </c:strRef>
          </c:cat>
          <c:val>
            <c:numRef>
              <c:f>'Вахское №2532 №663 №1003'!$B$10:$B$11</c:f>
              <c:numCache>
                <c:formatCode>General</c:formatCode>
                <c:ptCount val="2"/>
                <c:pt idx="0">
                  <c:v>0</c:v>
                </c:pt>
                <c:pt idx="1">
                  <c:v>194</c:v>
                </c:pt>
              </c:numCache>
            </c:numRef>
          </c:val>
        </c:ser>
        <c:ser>
          <c:idx val="1"/>
          <c:order val="1"/>
          <c:tx>
            <c:strRef>
              <c:f>'Вахское №2532 №663 №1003'!$C$9</c:f>
              <c:strCache>
                <c:ptCount val="1"/>
                <c:pt idx="0">
                  <c:v>Injection pressure, atm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prstClr val="whit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howVal val="1"/>
          </c:dLbls>
          <c:cat>
            <c:strRef>
              <c:f>'Вахское №2532 №663 №1003'!$A$10:$A$11</c:f>
              <c:strCache>
                <c:ptCount val="2"/>
                <c:pt idx="0">
                  <c:v>Before treatment</c:v>
                </c:pt>
                <c:pt idx="1">
                  <c:v>After treatment</c:v>
                </c:pt>
              </c:strCache>
            </c:strRef>
          </c:cat>
          <c:val>
            <c:numRef>
              <c:f>'Вахское №2532 №663 №1003'!$C$10:$C$11</c:f>
              <c:numCache>
                <c:formatCode>General</c:formatCode>
                <c:ptCount val="2"/>
                <c:pt idx="0">
                  <c:v>145</c:v>
                </c:pt>
                <c:pt idx="1">
                  <c:v>145</c:v>
                </c:pt>
              </c:numCache>
            </c:numRef>
          </c:val>
        </c:ser>
        <c:axId val="48286336"/>
        <c:axId val="48300416"/>
      </c:barChart>
      <c:catAx>
        <c:axId val="48286336"/>
        <c:scaling>
          <c:orientation val="minMax"/>
        </c:scaling>
        <c:axPos val="b"/>
        <c:tickLblPos val="nextTo"/>
        <c:crossAx val="48300416"/>
        <c:crosses val="autoZero"/>
        <c:auto val="1"/>
        <c:lblAlgn val="ctr"/>
        <c:lblOffset val="100"/>
      </c:catAx>
      <c:valAx>
        <c:axId val="48300416"/>
        <c:scaling>
          <c:orientation val="minMax"/>
        </c:scaling>
        <c:delete val="1"/>
        <c:axPos val="l"/>
        <c:numFmt formatCode="General" sourceLinked="1"/>
        <c:tickLblPos val="none"/>
        <c:crossAx val="48286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109033245845026"/>
          <c:y val="0.36978492271799551"/>
          <c:w val="0.32557633420822607"/>
          <c:h val="0.26043015456401275"/>
        </c:manualLayout>
      </c:layout>
    </c:legend>
    <c:plotVisOnly val="1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rotY val="200"/>
      <c:depthPercent val="80"/>
      <c:perspective val="30"/>
    </c:view3D>
    <c:plotArea>
      <c:layout/>
      <c:pie3DChart>
        <c:varyColors val="1"/>
        <c:ser>
          <c:idx val="0"/>
          <c:order val="0"/>
          <c:explosion val="4"/>
          <c:dPt>
            <c:idx val="0"/>
            <c:spPr>
              <a:solidFill>
                <a:srgbClr val="A7A7A9"/>
              </a:solidFill>
              <a:effectLst/>
            </c:spPr>
          </c:dPt>
          <c:dPt>
            <c:idx val="1"/>
            <c:spPr>
              <a:solidFill>
                <a:srgbClr val="0071BC"/>
              </a:solidFill>
            </c:spPr>
          </c:dPt>
          <c:dPt>
            <c:idx val="2"/>
            <c:spPr>
              <a:solidFill>
                <a:srgbClr val="FAA61A"/>
              </a:solidFill>
            </c:spPr>
          </c:dPt>
          <c:val>
            <c:numRef>
              <c:f>Лист1!$B$2:$D$2</c:f>
              <c:numCache>
                <c:formatCode>General</c:formatCode>
                <c:ptCount val="3"/>
                <c:pt idx="0">
                  <c:v>70</c:v>
                </c:pt>
                <c:pt idx="1">
                  <c:v>30</c:v>
                </c:pt>
                <c:pt idx="2">
                  <c:v>12</c:v>
                </c:pt>
              </c:numCache>
            </c:numRef>
          </c:val>
        </c:ser>
      </c:pie3DChart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</c:chart>
  <c:spPr>
    <a:ln>
      <a:noFill/>
    </a:ln>
  </c:sp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06F91E-EAE2-4288-8189-250823441B2F}" type="doc">
      <dgm:prSet loTypeId="urn:microsoft.com/office/officeart/2005/8/layout/hProcess3" loCatId="process" qsTypeId="urn:microsoft.com/office/officeart/2005/8/quickstyle/simple1#1" qsCatId="simple" csTypeId="urn:microsoft.com/office/officeart/2005/8/colors/accent1_2#1" csCatId="accent1" phldr="1"/>
      <dgm:spPr/>
    </dgm:pt>
    <dgm:pt modelId="{EFE72406-6443-4AC3-965C-4863215889DC}">
      <dgm:prSet phldrT="[Текст]"/>
      <dgm:spPr/>
      <dgm:t>
        <a:bodyPr/>
        <a:lstStyle/>
        <a:p>
          <a:endParaRPr lang="ru-RU" dirty="0"/>
        </a:p>
      </dgm:t>
    </dgm:pt>
    <dgm:pt modelId="{258D11F9-40C6-4751-8EDF-4AE66E5BA303}" type="sibTrans" cxnId="{EEB859CB-49EB-49B8-A8F0-67339FE9ABE5}">
      <dgm:prSet/>
      <dgm:spPr/>
      <dgm:t>
        <a:bodyPr/>
        <a:lstStyle/>
        <a:p>
          <a:endParaRPr lang="ru-RU"/>
        </a:p>
      </dgm:t>
    </dgm:pt>
    <dgm:pt modelId="{6953B87E-6C04-4B1C-816C-7FD0AAE55B69}" type="parTrans" cxnId="{EEB859CB-49EB-49B8-A8F0-67339FE9ABE5}">
      <dgm:prSet/>
      <dgm:spPr/>
      <dgm:t>
        <a:bodyPr/>
        <a:lstStyle/>
        <a:p>
          <a:endParaRPr lang="ru-RU"/>
        </a:p>
      </dgm:t>
    </dgm:pt>
    <dgm:pt modelId="{F759EBA6-4E48-4534-9B1F-229A5CE584D8}" type="pres">
      <dgm:prSet presAssocID="{2006F91E-EAE2-4288-8189-250823441B2F}" presName="Name0" presStyleCnt="0">
        <dgm:presLayoutVars>
          <dgm:dir/>
          <dgm:animLvl val="lvl"/>
          <dgm:resizeHandles val="exact"/>
        </dgm:presLayoutVars>
      </dgm:prSet>
      <dgm:spPr/>
    </dgm:pt>
    <dgm:pt modelId="{C63CDD56-C830-4615-A246-A8DCAC8AC5EB}" type="pres">
      <dgm:prSet presAssocID="{2006F91E-EAE2-4288-8189-250823441B2F}" presName="dummy" presStyleCnt="0"/>
      <dgm:spPr/>
    </dgm:pt>
    <dgm:pt modelId="{C1F81321-8EEE-40C1-B36D-3A918A330C0C}" type="pres">
      <dgm:prSet presAssocID="{2006F91E-EAE2-4288-8189-250823441B2F}" presName="linH" presStyleCnt="0"/>
      <dgm:spPr/>
    </dgm:pt>
    <dgm:pt modelId="{4D2B9A3A-4459-498F-9264-B26BB17596BC}" type="pres">
      <dgm:prSet presAssocID="{2006F91E-EAE2-4288-8189-250823441B2F}" presName="padding1" presStyleCnt="0"/>
      <dgm:spPr/>
    </dgm:pt>
    <dgm:pt modelId="{3B14D1A5-FB66-46B1-A90C-A72974D29C07}" type="pres">
      <dgm:prSet presAssocID="{EFE72406-6443-4AC3-965C-4863215889DC}" presName="linV" presStyleCnt="0"/>
      <dgm:spPr/>
    </dgm:pt>
    <dgm:pt modelId="{45A3F0C4-BF58-4C24-947B-8B836FF5ABA5}" type="pres">
      <dgm:prSet presAssocID="{EFE72406-6443-4AC3-965C-4863215889DC}" presName="spVertical1" presStyleCnt="0"/>
      <dgm:spPr/>
    </dgm:pt>
    <dgm:pt modelId="{1787107C-F552-4224-831B-447765269960}" type="pres">
      <dgm:prSet presAssocID="{EFE72406-6443-4AC3-965C-4863215889DC}" presName="parTx" presStyleLbl="revTx" presStyleIdx="0" presStyleCnt="1" custScaleY="140270" custLinFactNeighborX="1281" custLinFactNeighborY="178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AF1CF-C159-4C10-99E7-CE5C91DB9C26}" type="pres">
      <dgm:prSet presAssocID="{EFE72406-6443-4AC3-965C-4863215889DC}" presName="spVertical2" presStyleCnt="0"/>
      <dgm:spPr/>
    </dgm:pt>
    <dgm:pt modelId="{5F3F9374-4A0A-4BD4-B3F2-029C7109D92C}" type="pres">
      <dgm:prSet presAssocID="{EFE72406-6443-4AC3-965C-4863215889DC}" presName="spVertical3" presStyleCnt="0"/>
      <dgm:spPr/>
    </dgm:pt>
    <dgm:pt modelId="{194EB883-CFB7-48CF-A0D8-B65856B4B558}" type="pres">
      <dgm:prSet presAssocID="{2006F91E-EAE2-4288-8189-250823441B2F}" presName="padding2" presStyleCnt="0"/>
      <dgm:spPr/>
    </dgm:pt>
    <dgm:pt modelId="{F72C50AC-A714-4CFE-BAD2-56FFBDA1AE50}" type="pres">
      <dgm:prSet presAssocID="{2006F91E-EAE2-4288-8189-250823441B2F}" presName="negArrow" presStyleCnt="0"/>
      <dgm:spPr/>
    </dgm:pt>
    <dgm:pt modelId="{BD2207F2-2750-4B82-BF5F-AEA4BC5AAE5C}" type="pres">
      <dgm:prSet presAssocID="{2006F91E-EAE2-4288-8189-250823441B2F}" presName="backgroundArrow" presStyleLbl="node1" presStyleIdx="0" presStyleCnt="1" custScaleY="181580" custLinFactNeighborY="2402"/>
      <dgm:spPr>
        <a:gradFill flip="none" rotWithShape="1">
          <a:gsLst>
            <a:gs pos="15000">
              <a:schemeClr val="bg1"/>
            </a:gs>
            <a:gs pos="66000">
              <a:schemeClr val="bg1">
                <a:lumMod val="85000"/>
              </a:schemeClr>
            </a:gs>
          </a:gsLst>
          <a:lin ang="0" scaled="1"/>
          <a:tileRect/>
        </a:gradFill>
      </dgm:spPr>
    </dgm:pt>
  </dgm:ptLst>
  <dgm:cxnLst>
    <dgm:cxn modelId="{A28AB4B9-07B7-49CD-82B8-B3B079AA8FED}" type="presOf" srcId="{EFE72406-6443-4AC3-965C-4863215889DC}" destId="{1787107C-F552-4224-831B-447765269960}" srcOrd="0" destOrd="0" presId="urn:microsoft.com/office/officeart/2005/8/layout/hProcess3"/>
    <dgm:cxn modelId="{30654570-213D-4A7F-B5C1-56BB0ADA2A05}" type="presOf" srcId="{2006F91E-EAE2-4288-8189-250823441B2F}" destId="{F759EBA6-4E48-4534-9B1F-229A5CE584D8}" srcOrd="0" destOrd="0" presId="urn:microsoft.com/office/officeart/2005/8/layout/hProcess3"/>
    <dgm:cxn modelId="{EEB859CB-49EB-49B8-A8F0-67339FE9ABE5}" srcId="{2006F91E-EAE2-4288-8189-250823441B2F}" destId="{EFE72406-6443-4AC3-965C-4863215889DC}" srcOrd="0" destOrd="0" parTransId="{6953B87E-6C04-4B1C-816C-7FD0AAE55B69}" sibTransId="{258D11F9-40C6-4751-8EDF-4AE66E5BA303}"/>
    <dgm:cxn modelId="{3DBFB097-7ECD-431F-9139-1909D0E0AD97}" type="presParOf" srcId="{F759EBA6-4E48-4534-9B1F-229A5CE584D8}" destId="{C63CDD56-C830-4615-A246-A8DCAC8AC5EB}" srcOrd="0" destOrd="0" presId="urn:microsoft.com/office/officeart/2005/8/layout/hProcess3"/>
    <dgm:cxn modelId="{73EBEE0B-0409-4EBB-AC0C-98D2E07823AA}" type="presParOf" srcId="{F759EBA6-4E48-4534-9B1F-229A5CE584D8}" destId="{C1F81321-8EEE-40C1-B36D-3A918A330C0C}" srcOrd="1" destOrd="0" presId="urn:microsoft.com/office/officeart/2005/8/layout/hProcess3"/>
    <dgm:cxn modelId="{7D52BA4B-3F8F-4BB8-8B17-4A89124FA9DA}" type="presParOf" srcId="{C1F81321-8EEE-40C1-B36D-3A918A330C0C}" destId="{4D2B9A3A-4459-498F-9264-B26BB17596BC}" srcOrd="0" destOrd="0" presId="urn:microsoft.com/office/officeart/2005/8/layout/hProcess3"/>
    <dgm:cxn modelId="{BF61CEB6-46B2-49E7-9A73-433FB9B82A11}" type="presParOf" srcId="{C1F81321-8EEE-40C1-B36D-3A918A330C0C}" destId="{3B14D1A5-FB66-46B1-A90C-A72974D29C07}" srcOrd="1" destOrd="0" presId="urn:microsoft.com/office/officeart/2005/8/layout/hProcess3"/>
    <dgm:cxn modelId="{09E256D3-A8E3-48F0-BB9E-048BE3B65546}" type="presParOf" srcId="{3B14D1A5-FB66-46B1-A90C-A72974D29C07}" destId="{45A3F0C4-BF58-4C24-947B-8B836FF5ABA5}" srcOrd="0" destOrd="0" presId="urn:microsoft.com/office/officeart/2005/8/layout/hProcess3"/>
    <dgm:cxn modelId="{99A74B3C-C722-4A64-8302-35415C91CC7D}" type="presParOf" srcId="{3B14D1A5-FB66-46B1-A90C-A72974D29C07}" destId="{1787107C-F552-4224-831B-447765269960}" srcOrd="1" destOrd="0" presId="urn:microsoft.com/office/officeart/2005/8/layout/hProcess3"/>
    <dgm:cxn modelId="{7918E15B-248A-414B-84E7-5ACA7846BB3F}" type="presParOf" srcId="{3B14D1A5-FB66-46B1-A90C-A72974D29C07}" destId="{510AF1CF-C159-4C10-99E7-CE5C91DB9C26}" srcOrd="2" destOrd="0" presId="urn:microsoft.com/office/officeart/2005/8/layout/hProcess3"/>
    <dgm:cxn modelId="{59DFD697-A7ED-48A5-97F3-36B5D9C609C8}" type="presParOf" srcId="{3B14D1A5-FB66-46B1-A90C-A72974D29C07}" destId="{5F3F9374-4A0A-4BD4-B3F2-029C7109D92C}" srcOrd="3" destOrd="0" presId="urn:microsoft.com/office/officeart/2005/8/layout/hProcess3"/>
    <dgm:cxn modelId="{9E87F332-8185-4758-929D-219E11517D08}" type="presParOf" srcId="{C1F81321-8EEE-40C1-B36D-3A918A330C0C}" destId="{194EB883-CFB7-48CF-A0D8-B65856B4B558}" srcOrd="2" destOrd="0" presId="urn:microsoft.com/office/officeart/2005/8/layout/hProcess3"/>
    <dgm:cxn modelId="{397A7F4D-C788-476C-91FA-0C55B15F3C65}" type="presParOf" srcId="{C1F81321-8EEE-40C1-B36D-3A918A330C0C}" destId="{F72C50AC-A714-4CFE-BAD2-56FFBDA1AE50}" srcOrd="3" destOrd="0" presId="urn:microsoft.com/office/officeart/2005/8/layout/hProcess3"/>
    <dgm:cxn modelId="{97100975-7421-44AC-9A40-44102824479B}" type="presParOf" srcId="{C1F81321-8EEE-40C1-B36D-3A918A330C0C}" destId="{BD2207F2-2750-4B82-BF5F-AEA4BC5AAE5C}" srcOrd="4" destOrd="0" presId="urn:microsoft.com/office/officeart/2005/8/layout/hProcess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2207F2-2750-4B82-BF5F-AEA4BC5AAE5C}">
      <dsp:nvSpPr>
        <dsp:cNvPr id="0" name=""/>
        <dsp:cNvSpPr/>
      </dsp:nvSpPr>
      <dsp:spPr>
        <a:xfrm>
          <a:off x="0" y="63574"/>
          <a:ext cx="8509642" cy="1438113"/>
        </a:xfrm>
        <a:prstGeom prst="rightArrow">
          <a:avLst/>
        </a:prstGeom>
        <a:gradFill flip="none" rotWithShape="1">
          <a:gsLst>
            <a:gs pos="15000">
              <a:schemeClr val="bg1"/>
            </a:gs>
            <a:gs pos="66000">
              <a:schemeClr val="bg1">
                <a:lumMod val="85000"/>
              </a:schemeClr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7107C-F552-4224-831B-447765269960}">
      <dsp:nvSpPr>
        <dsp:cNvPr id="0" name=""/>
        <dsp:cNvSpPr/>
      </dsp:nvSpPr>
      <dsp:spPr>
        <a:xfrm>
          <a:off x="777284" y="277968"/>
          <a:ext cx="7445936" cy="555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1760" rIns="0" bIns="11176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777284" y="277968"/>
        <a:ext cx="7445936" cy="555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0.80839</cdr:x>
      <cdr:y>0</cdr:y>
    </cdr:from>
    <cdr:to>
      <cdr:x>0.97976</cdr:x>
      <cdr:y>0.12632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14710" y="-71438"/>
          <a:ext cx="681465" cy="658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Tahoma"/>
            </a:defRPr>
          </a:lvl1pPr>
          <a:lvl2pPr marL="457200" indent="0">
            <a:defRPr sz="1100">
              <a:latin typeface="Tahoma"/>
            </a:defRPr>
          </a:lvl2pPr>
          <a:lvl3pPr marL="914400" indent="0">
            <a:defRPr sz="1100">
              <a:latin typeface="Tahoma"/>
            </a:defRPr>
          </a:lvl3pPr>
          <a:lvl4pPr marL="1371600" indent="0">
            <a:defRPr sz="1100">
              <a:latin typeface="Tahoma"/>
            </a:defRPr>
          </a:lvl4pPr>
          <a:lvl5pPr marL="1828800" indent="0">
            <a:defRPr sz="1100">
              <a:latin typeface="Tahoma"/>
            </a:defRPr>
          </a:lvl5pPr>
          <a:lvl6pPr marL="2286000" indent="0">
            <a:defRPr sz="1100">
              <a:latin typeface="Tahoma"/>
            </a:defRPr>
          </a:lvl6pPr>
          <a:lvl7pPr marL="2743200" indent="0">
            <a:defRPr sz="1100">
              <a:latin typeface="Tahoma"/>
            </a:defRPr>
          </a:lvl7pPr>
          <a:lvl8pPr marL="3200400" indent="0">
            <a:defRPr sz="1100">
              <a:latin typeface="Tahoma"/>
            </a:defRPr>
          </a:lvl8pPr>
          <a:lvl9pPr marL="3657600" indent="0">
            <a:defRPr sz="1100">
              <a:latin typeface="Tahoma"/>
            </a:defRPr>
          </a:lvl9pPr>
        </a:lstStyle>
        <a:p xmlns:a="http://schemas.openxmlformats.org/drawingml/2006/main">
          <a:pPr algn="r" rtl="0"/>
          <a:r>
            <a:rPr lang="en-US" sz="900" dirty="0" smtClean="0">
              <a:solidFill>
                <a:srgbClr val="6D6E70"/>
              </a:solidFill>
              <a:latin typeface="Tahoma" pitchFamily="34" charset="0"/>
              <a:cs typeface="Tahoma" pitchFamily="34" charset="0"/>
            </a:rPr>
            <a:t>Country</a:t>
          </a:r>
          <a:r>
            <a:rPr lang="ru-RU" sz="900" b="0" i="0" baseline="0" dirty="0" smtClean="0">
              <a:solidFill>
                <a:srgbClr val="6D6E70"/>
              </a:solidFill>
              <a:latin typeface="Tahoma" pitchFamily="34" charset="0"/>
              <a:cs typeface="Tahoma" pitchFamily="34" charset="0"/>
            </a:rPr>
            <a:t>: </a:t>
          </a:r>
          <a:r>
            <a:rPr lang="en-US" sz="900" b="0" i="0" baseline="0" dirty="0" smtClean="0">
              <a:solidFill>
                <a:srgbClr val="6D6E70"/>
              </a:solidFill>
              <a:latin typeface="Tahoma" pitchFamily="34" charset="0"/>
              <a:cs typeface="Tahoma" pitchFamily="34" charset="0"/>
            </a:rPr>
            <a:t>Russia</a:t>
          </a:r>
          <a:endParaRPr lang="ru-RU" sz="900" dirty="0">
            <a:solidFill>
              <a:srgbClr val="6D6E70"/>
            </a:solidFill>
            <a:latin typeface="Tahoma" pitchFamily="34" charset="0"/>
            <a:cs typeface="Tahoma" pitchFamily="34" charset="0"/>
          </a:endParaRPr>
        </a:p>
        <a:p xmlns:a="http://schemas.openxmlformats.org/drawingml/2006/main">
          <a:pPr algn="r" rtl="0" fontAlgn="base"/>
          <a:r>
            <a:rPr lang="en-US" sz="900" b="0" i="0" baseline="0" dirty="0" smtClean="0">
              <a:solidFill>
                <a:srgbClr val="6D6E70"/>
              </a:solidFill>
              <a:latin typeface="Tahoma" pitchFamily="34" charset="0"/>
              <a:cs typeface="Tahoma" pitchFamily="34" charset="0"/>
            </a:rPr>
            <a:t>Oil field</a:t>
          </a:r>
          <a:r>
            <a:rPr lang="ru-RU" sz="900" b="0" i="0" baseline="0" dirty="0" smtClean="0">
              <a:solidFill>
                <a:srgbClr val="6D6E70"/>
              </a:solidFill>
              <a:latin typeface="Tahoma" pitchFamily="34" charset="0"/>
              <a:cs typeface="Tahoma" pitchFamily="34" charset="0"/>
            </a:rPr>
            <a:t>: </a:t>
          </a:r>
          <a:r>
            <a:rPr lang="en-US" sz="900" b="0" i="0" baseline="0" dirty="0" err="1" smtClean="0">
              <a:solidFill>
                <a:srgbClr val="6D6E70"/>
              </a:solidFill>
              <a:latin typeface="Tahoma" pitchFamily="34" charset="0"/>
              <a:cs typeface="Tahoma" pitchFamily="34" charset="0"/>
            </a:rPr>
            <a:t>Zimnee</a:t>
          </a:r>
          <a:endParaRPr lang="en-US" sz="900" b="0" i="0" baseline="0" dirty="0">
            <a:solidFill>
              <a:srgbClr val="6D6E70"/>
            </a:solidFill>
            <a:latin typeface="Tahoma" pitchFamily="34" charset="0"/>
            <a:cs typeface="Tahoma" pitchFamily="34" charset="0"/>
          </a:endParaRPr>
        </a:p>
        <a:p xmlns:a="http://schemas.openxmlformats.org/drawingml/2006/main">
          <a:pPr algn="r" rtl="0"/>
          <a:r>
            <a:rPr lang="en-US" sz="900" b="0" i="0" baseline="0" dirty="0" smtClean="0">
              <a:solidFill>
                <a:srgbClr val="6D6E70"/>
              </a:solidFill>
              <a:latin typeface="Tahoma" pitchFamily="34" charset="0"/>
              <a:cs typeface="Tahoma" pitchFamily="34" charset="0"/>
            </a:rPr>
            <a:t>Oil well</a:t>
          </a:r>
          <a:r>
            <a:rPr lang="ru-RU" sz="900" b="0" i="0" baseline="0" dirty="0" smtClean="0">
              <a:solidFill>
                <a:srgbClr val="6D6E70"/>
              </a:solidFill>
              <a:latin typeface="Tahoma" pitchFamily="34" charset="0"/>
              <a:cs typeface="Tahoma" pitchFamily="34" charset="0"/>
            </a:rPr>
            <a:t>: №</a:t>
          </a:r>
          <a:r>
            <a:rPr lang="en-US" sz="900" b="0" i="0" baseline="0" dirty="0" smtClean="0">
              <a:solidFill>
                <a:srgbClr val="6D6E70"/>
              </a:solidFill>
              <a:latin typeface="Tahoma" pitchFamily="34" charset="0"/>
              <a:cs typeface="Tahoma" pitchFamily="34" charset="0"/>
            </a:rPr>
            <a:t>1894</a:t>
          </a:r>
          <a:endParaRPr lang="ru-RU" sz="900" dirty="0">
            <a:solidFill>
              <a:srgbClr val="6D6E70"/>
            </a:solidFill>
            <a:latin typeface="Tahoma" pitchFamily="34" charset="0"/>
            <a:cs typeface="Tahoma" pitchFamily="34" charset="0"/>
          </a:endParaRPr>
        </a:p>
        <a:p xmlns:a="http://schemas.openxmlformats.org/drawingml/2006/main">
          <a:pPr algn="r" rtl="0"/>
          <a:r>
            <a:rPr lang="en-US" sz="900" b="0" i="0" baseline="0" dirty="0" smtClean="0">
              <a:solidFill>
                <a:srgbClr val="6D6E70"/>
              </a:solidFill>
              <a:latin typeface="Tahoma" pitchFamily="34" charset="0"/>
              <a:cs typeface="Tahoma" pitchFamily="34" charset="0"/>
            </a:rPr>
            <a:t>Object</a:t>
          </a:r>
          <a:r>
            <a:rPr lang="ru-RU" sz="900" b="0" i="0" baseline="0" dirty="0" smtClean="0">
              <a:solidFill>
                <a:srgbClr val="6D6E70"/>
              </a:solidFill>
              <a:latin typeface="Tahoma" pitchFamily="34" charset="0"/>
              <a:cs typeface="Tahoma" pitchFamily="34" charset="0"/>
            </a:rPr>
            <a:t>: </a:t>
          </a:r>
          <a:r>
            <a:rPr lang="en-US" sz="900" b="0" i="0" baseline="0" dirty="0" smtClean="0">
              <a:solidFill>
                <a:srgbClr val="6D6E70"/>
              </a:solidFill>
              <a:latin typeface="Tahoma" pitchFamily="34" charset="0"/>
              <a:cs typeface="Tahoma" pitchFamily="34" charset="0"/>
            </a:rPr>
            <a:t>new well stimulation</a:t>
          </a:r>
          <a:endParaRPr lang="ru-RU" sz="900" dirty="0">
            <a:solidFill>
              <a:srgbClr val="6D6E70"/>
            </a:solidFill>
            <a:latin typeface="Tahoma" pitchFamily="34" charset="0"/>
            <a:cs typeface="Tahoma" pitchFamily="34" charset="0"/>
          </a:endParaRPr>
        </a:p>
        <a:p xmlns:a="http://schemas.openxmlformats.org/drawingml/2006/main">
          <a:pPr algn="r"/>
          <a:endParaRPr lang="ru-RU" sz="900" dirty="0">
            <a:solidFill>
              <a:srgbClr val="6D6E70"/>
            </a:solidFill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0.49485</cdr:x>
      <cdr:y>0.79661</cdr:y>
    </cdr:from>
    <cdr:to>
      <cdr:x>0.68088</cdr:x>
      <cdr:y>0.85503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3429024" y="3357586"/>
          <a:ext cx="1289134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rgbClr val="6D6E70"/>
              </a:solidFill>
              <a:latin typeface="Tahoma"/>
            </a:defRPr>
          </a:lvl1pPr>
          <a:lvl2pPr marL="457200" algn="l" defTabSz="914400" rtl="0" eaLnBrk="1" latinLnBrk="0" hangingPunct="1">
            <a:defRPr sz="1800" kern="1200">
              <a:solidFill>
                <a:srgbClr val="6D6E70"/>
              </a:solidFill>
              <a:latin typeface="Tahoma"/>
            </a:defRPr>
          </a:lvl2pPr>
          <a:lvl3pPr marL="914400" algn="l" defTabSz="914400" rtl="0" eaLnBrk="1" latinLnBrk="0" hangingPunct="1">
            <a:defRPr sz="1800" kern="1200">
              <a:solidFill>
                <a:srgbClr val="6D6E70"/>
              </a:solidFill>
              <a:latin typeface="Tahoma"/>
            </a:defRPr>
          </a:lvl3pPr>
          <a:lvl4pPr marL="1371600" algn="l" defTabSz="914400" rtl="0" eaLnBrk="1" latinLnBrk="0" hangingPunct="1">
            <a:defRPr sz="1800" kern="1200">
              <a:solidFill>
                <a:srgbClr val="6D6E70"/>
              </a:solidFill>
              <a:latin typeface="Tahoma"/>
            </a:defRPr>
          </a:lvl4pPr>
          <a:lvl5pPr marL="1828800" algn="l" defTabSz="914400" rtl="0" eaLnBrk="1" latinLnBrk="0" hangingPunct="1">
            <a:defRPr sz="1800" kern="1200">
              <a:solidFill>
                <a:srgbClr val="6D6E70"/>
              </a:solidFill>
              <a:latin typeface="Tahoma"/>
            </a:defRPr>
          </a:lvl5pPr>
          <a:lvl6pPr marL="2286000" algn="l" defTabSz="914400" rtl="0" eaLnBrk="1" latinLnBrk="0" hangingPunct="1">
            <a:defRPr sz="1800" kern="1200">
              <a:solidFill>
                <a:srgbClr val="6D6E70"/>
              </a:solidFill>
              <a:latin typeface="Tahoma"/>
            </a:defRPr>
          </a:lvl6pPr>
          <a:lvl7pPr marL="2743200" algn="l" defTabSz="914400" rtl="0" eaLnBrk="1" latinLnBrk="0" hangingPunct="1">
            <a:defRPr sz="1800" kern="1200">
              <a:solidFill>
                <a:srgbClr val="6D6E70"/>
              </a:solidFill>
              <a:latin typeface="Tahoma"/>
            </a:defRPr>
          </a:lvl7pPr>
          <a:lvl8pPr marL="3200400" algn="l" defTabSz="914400" rtl="0" eaLnBrk="1" latinLnBrk="0" hangingPunct="1">
            <a:defRPr sz="1800" kern="1200">
              <a:solidFill>
                <a:srgbClr val="6D6E70"/>
              </a:solidFill>
              <a:latin typeface="Tahoma"/>
            </a:defRPr>
          </a:lvl8pPr>
          <a:lvl9pPr marL="3657600" algn="l" defTabSz="914400" rtl="0" eaLnBrk="1" latinLnBrk="0" hangingPunct="1">
            <a:defRPr sz="1800" kern="1200">
              <a:solidFill>
                <a:srgbClr val="6D6E70"/>
              </a:solidFill>
              <a:latin typeface="Tahoma"/>
            </a:defRPr>
          </a:lvl9pPr>
        </a:lstStyle>
        <a:p xmlns:a="http://schemas.openxmlformats.org/drawingml/2006/main">
          <a:pPr algn="ctr"/>
          <a:r>
            <a:rPr lang="en-US" sz="1000" dirty="0" smtClean="0"/>
            <a:t>day after treatment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0.10309</cdr:x>
      <cdr:y>0.78305</cdr:y>
    </cdr:from>
    <cdr:to>
      <cdr:x>0.23505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14380" y="37147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B6382B-25FD-421F-B4E6-1F20109B120B}" type="datetimeFigureOut">
              <a:rPr lang="ru-RU"/>
              <a:pPr>
                <a:defRPr/>
              </a:pPr>
              <a:t>10.08.2010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55AFD9-7564-4FFC-914B-3F881D6BE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55AFD9-7564-4FFC-914B-3F881D6BEEC6}" type="slidenum">
              <a:rPr lang="ru-RU" smtClean="0"/>
              <a:pPr>
                <a:defRPr/>
              </a:pPr>
              <a:t>0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55AFD9-7564-4FFC-914B-3F881D6BEEC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6D8CB9-D837-44C5-8652-0F6963FB615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  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DA585D-2A6B-465A-9C43-EEB76B33FD2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55AFD9-7564-4FFC-914B-3F881D6BEEC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55AFD9-7564-4FFC-914B-3F881D6BEEC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55AFD9-7564-4FFC-914B-3F881D6BEEC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55AFD9-7564-4FFC-914B-3F881D6BEEC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55AFD9-7564-4FFC-914B-3F881D6BEEC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55AFD9-7564-4FFC-914B-3F881D6BEEC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55AFD9-7564-4FFC-914B-3F881D6BEEC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55AFD9-7564-4FFC-914B-3F881D6BEEC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il\Рабочий стол\fon_nov_bac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4643446"/>
            <a:ext cx="7772400" cy="385764"/>
          </a:xfrm>
        </p:spPr>
        <p:txBody>
          <a:bodyPr/>
          <a:lstStyle>
            <a:lvl1pPr algn="r">
              <a:defRPr sz="28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5072074"/>
            <a:ext cx="6400800" cy="28575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0" y="5929313"/>
            <a:ext cx="2133600" cy="2936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64B32D1-7666-4C4E-8CA0-AEBC3AA3E583}" type="datetime1">
              <a:rPr lang="ru-RU"/>
              <a:pPr>
                <a:defRPr/>
              </a:pPr>
              <a:t>10.08.2010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285752"/>
          </a:xfrm>
        </p:spPr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5214974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SzPct val="100000"/>
              <a:buFont typeface="Tahoma" pitchFamily="34" charset="0"/>
              <a:buChar char="•"/>
              <a:defRPr sz="1600"/>
            </a:lvl1pPr>
            <a:lvl2pPr>
              <a:buFont typeface="Arial" pitchFamily="34" charset="0"/>
              <a:buChar char="•"/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9E2EA-6C45-44D6-8E50-F606923BB2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скважин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иаграмма 4"/>
          <p:cNvSpPr>
            <a:spLocks noGrp="1"/>
          </p:cNvSpPr>
          <p:nvPr>
            <p:ph type="chart" sz="quarter" idx="11"/>
          </p:nvPr>
        </p:nvSpPr>
        <p:spPr>
          <a:xfrm>
            <a:off x="714348" y="1214422"/>
            <a:ext cx="7643866" cy="435771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6143636" y="714356"/>
            <a:ext cx="2786055" cy="1214427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1922" y="85725"/>
            <a:ext cx="8767796" cy="3952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714348" y="5572140"/>
            <a:ext cx="7643866" cy="285750"/>
          </a:xfrm>
          <a:prstGeom prst="rect">
            <a:avLst/>
          </a:prstGeom>
        </p:spPr>
        <p:txBody>
          <a:bodyPr/>
          <a:lstStyle>
            <a:lvl1pPr>
              <a:buNone/>
              <a:defRPr sz="1100">
                <a:solidFill>
                  <a:schemeClr val="tx1"/>
                </a:solidFill>
              </a:defRPr>
            </a:lvl1pPr>
            <a:lvl2pPr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87827-82EE-4517-B0FA-8AA93E5B0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285750"/>
            <a:ext cx="9144000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857628"/>
            <a:ext cx="7772400" cy="862009"/>
          </a:xfrm>
        </p:spPr>
        <p:txBody>
          <a:bodyPr anchor="b"/>
          <a:lstStyle>
            <a:lvl1pPr algn="r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4414" y="4714884"/>
            <a:ext cx="7772400" cy="785818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08533-087B-4826-9B03-FAAB6EF14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2" y="85725"/>
            <a:ext cx="8767796" cy="3952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2438" y="785794"/>
            <a:ext cx="4038600" cy="5214974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Tahoma" pitchFamily="34" charset="0"/>
              <a:buChar char="•"/>
              <a:defRPr sz="1600"/>
            </a:lvl1pPr>
            <a:lvl2pPr>
              <a:buFont typeface="Arial" pitchFamily="34" charset="0"/>
              <a:buChar char="•"/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785794"/>
            <a:ext cx="4038600" cy="5214974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Tahoma" pitchFamily="34" charset="0"/>
              <a:buChar char="•"/>
              <a:defRPr sz="1600"/>
            </a:lvl1pPr>
            <a:lvl2pPr>
              <a:buFont typeface="Arial" pitchFamily="34" charset="0"/>
              <a:buChar char="•"/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F1B43-3937-4C52-ADE1-73686B178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613" y="785794"/>
            <a:ext cx="4040188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5613" y="1425556"/>
            <a:ext cx="4040188" cy="4503774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Tahoma" pitchFamily="34" charset="0"/>
              <a:buChar char="•"/>
              <a:defRPr sz="1600"/>
            </a:lvl1pPr>
            <a:lvl2pPr>
              <a:buFont typeface="Arial" pitchFamily="34" charset="0"/>
              <a:buChar char="•"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785794"/>
            <a:ext cx="4041775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1425556"/>
            <a:ext cx="4041775" cy="4503774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Tahoma" pitchFamily="34" charset="0"/>
              <a:buChar char="•"/>
              <a:defRPr sz="1600"/>
            </a:lvl1pPr>
            <a:lvl2pPr>
              <a:buFont typeface="Arial" pitchFamily="34" charset="0"/>
              <a:buChar char="•"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061C7-2130-4233-AEE9-8254778B9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A534A-F521-4F89-82C7-0E55581E8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23F00-F55E-4325-9057-0E6B89C58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il\Рабочий стол\fon_nov_bac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5"/>
          <p:cNvSpPr txBox="1"/>
          <p:nvPr userDrawn="1"/>
        </p:nvSpPr>
        <p:spPr>
          <a:xfrm>
            <a:off x="3643313" y="3000372"/>
            <a:ext cx="19288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 smtClean="0">
                <a:solidFill>
                  <a:schemeClr val="bg1"/>
                </a:solidFill>
                <a:latin typeface="+mn-lt"/>
              </a:rPr>
              <a:t>谢谢</a:t>
            </a:r>
            <a:endParaRPr lang="ru-RU" sz="4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925" y="85725"/>
            <a:ext cx="82296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214813" y="6429375"/>
            <a:ext cx="571500" cy="293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562D1D-24D8-4AF4-A97F-E0449D19B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01613" y="642938"/>
            <a:ext cx="67278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2" descr="P:\Коммерция\_презентации ООО Новас\Source (не удалять)\Images\log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80325" y="6429375"/>
            <a:ext cx="13922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05" r:id="rId3"/>
    <p:sldLayoutId id="2147483810" r:id="rId4"/>
    <p:sldLayoutId id="2147483811" r:id="rId5"/>
    <p:sldLayoutId id="2147483812" r:id="rId6"/>
    <p:sldLayoutId id="2147483806" r:id="rId7"/>
    <p:sldLayoutId id="2147483807" r:id="rId8"/>
    <p:sldLayoutId id="2147483813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6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5.jpeg"/><Relationship Id="rId9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3143248"/>
            <a:ext cx="7848872" cy="1584176"/>
          </a:xfrm>
        </p:spPr>
        <p:txBody>
          <a:bodyPr/>
          <a:lstStyle/>
          <a:p>
            <a:pPr algn="ctr"/>
            <a:r>
              <a:rPr lang="zh-CN" altLang="en-US" dirty="0" smtClean="0"/>
              <a:t>现代生态安全型石油天然气产地开采效率</a:t>
            </a:r>
            <a:r>
              <a:rPr lang="ru-RU" altLang="zh-CN" dirty="0" smtClean="0"/>
              <a:t/>
            </a:r>
            <a:br>
              <a:rPr lang="ru-RU" altLang="zh-CN" dirty="0" smtClean="0"/>
            </a:br>
            <a:r>
              <a:rPr lang="zh-CN" altLang="en-US" dirty="0" smtClean="0"/>
              <a:t>提高技术及地下储气库监测技术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4"/>
          <p:cNvGrpSpPr>
            <a:grpSpLocks/>
          </p:cNvGrpSpPr>
          <p:nvPr/>
        </p:nvGrpSpPr>
        <p:grpSpPr bwMode="auto">
          <a:xfrm>
            <a:off x="5435600" y="692150"/>
            <a:ext cx="3541713" cy="5324475"/>
            <a:chOff x="5429256" y="500042"/>
            <a:chExt cx="3548670" cy="5540626"/>
          </a:xfrm>
        </p:grpSpPr>
        <p:pic>
          <p:nvPicPr>
            <p:cNvPr id="16413" name="Picture 3" descr="\\Serversbs\Users Documents\Бочкарев\Рабочий стол\Безимени-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29256" y="571480"/>
              <a:ext cx="3548670" cy="5469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Прямоугольник 32"/>
            <p:cNvSpPr/>
            <p:nvPr/>
          </p:nvSpPr>
          <p:spPr>
            <a:xfrm>
              <a:off x="6929210" y="500042"/>
              <a:ext cx="857343" cy="2147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86813" cy="285750"/>
          </a:xfrm>
        </p:spPr>
        <p:txBody>
          <a:bodyPr/>
          <a:lstStyle/>
          <a:p>
            <a:pPr eaLnBrk="1" hangingPunct="1"/>
            <a:r>
              <a:rPr lang="en-US" smtClean="0">
                <a:latin typeface="Tahoma" pitchFamily="34" charset="0"/>
              </a:rPr>
              <a:t>Safety monitoring of storage facilities</a:t>
            </a:r>
            <a:endParaRPr lang="ru-RU" smtClean="0">
              <a:latin typeface="Tahoma" pitchFamily="34" charset="0"/>
            </a:endParaRPr>
          </a:p>
        </p:txBody>
      </p:sp>
      <p:grpSp>
        <p:nvGrpSpPr>
          <p:cNvPr id="3" name="Группа 16"/>
          <p:cNvGrpSpPr>
            <a:grpSpLocks/>
          </p:cNvGrpSpPr>
          <p:nvPr/>
        </p:nvGrpSpPr>
        <p:grpSpPr bwMode="auto">
          <a:xfrm>
            <a:off x="2928938" y="4857750"/>
            <a:ext cx="2357437" cy="1130300"/>
            <a:chOff x="6357934" y="4714884"/>
            <a:chExt cx="2357446" cy="1129881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357934" y="4786296"/>
              <a:ext cx="500064" cy="21423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405" name="TextBox 19"/>
            <p:cNvSpPr txBox="1">
              <a:spLocks noChangeArrowheads="1"/>
            </p:cNvSpPr>
            <p:nvPr/>
          </p:nvSpPr>
          <p:spPr bwMode="auto">
            <a:xfrm>
              <a:off x="7000890" y="4714884"/>
              <a:ext cx="1714490" cy="415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Tahoma" pitchFamily="34" charset="0"/>
                </a:rPr>
                <a:t>Open hole accumulation</a:t>
              </a:r>
              <a:endParaRPr lang="ru-RU" sz="1100">
                <a:latin typeface="Tahoma" pitchFamily="34" charset="0"/>
              </a:endParaRPr>
            </a:p>
            <a:p>
              <a:r>
                <a:rPr lang="ru-RU" sz="1000" i="1">
                  <a:latin typeface="Tahoma" pitchFamily="34" charset="0"/>
                </a:rPr>
                <a:t>Открытые скопления газа</a:t>
              </a:r>
            </a:p>
          </p:txBody>
        </p:sp>
        <p:grpSp>
          <p:nvGrpSpPr>
            <p:cNvPr id="4" name="Группа 12"/>
            <p:cNvGrpSpPr>
              <a:grpSpLocks/>
            </p:cNvGrpSpPr>
            <p:nvPr/>
          </p:nvGrpSpPr>
          <p:grpSpPr bwMode="auto">
            <a:xfrm>
              <a:off x="6357934" y="5143525"/>
              <a:ext cx="285859" cy="215889"/>
              <a:chOff x="1356480" y="3571889"/>
              <a:chExt cx="285859" cy="215889"/>
            </a:xfrm>
          </p:grpSpPr>
          <p:cxnSp>
            <p:nvCxnSpPr>
              <p:cNvPr id="25" name="Прямая со стрелкой 24"/>
              <p:cNvCxnSpPr/>
              <p:nvPr/>
            </p:nvCxnSpPr>
            <p:spPr>
              <a:xfrm>
                <a:off x="1356480" y="3785948"/>
                <a:ext cx="285751" cy="158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rot="16200000" flipH="1">
                <a:off x="1249363" y="3678831"/>
                <a:ext cx="21423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rot="10800000">
                <a:off x="1356480" y="3571714"/>
                <a:ext cx="285751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07" name="TextBox 21"/>
            <p:cNvSpPr txBox="1">
              <a:spLocks noChangeArrowheads="1"/>
            </p:cNvSpPr>
            <p:nvPr/>
          </p:nvSpPr>
          <p:spPr bwMode="auto">
            <a:xfrm>
              <a:off x="7000888" y="5072075"/>
              <a:ext cx="1475565" cy="415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Tahoma" pitchFamily="34" charset="0"/>
                </a:rPr>
                <a:t>Open hole overflows</a:t>
              </a:r>
              <a:endParaRPr lang="ru-RU" sz="1100">
                <a:latin typeface="Tahoma" pitchFamily="34" charset="0"/>
              </a:endParaRPr>
            </a:p>
            <a:p>
              <a:r>
                <a:rPr lang="ru-RU" sz="1000" i="1">
                  <a:latin typeface="Tahoma" pitchFamily="34" charset="0"/>
                </a:rPr>
                <a:t>Заколонные перетоки</a:t>
              </a:r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>
              <a:off x="6357934" y="5500406"/>
              <a:ext cx="285751" cy="285644"/>
            </a:xfrm>
            <a:prstGeom prst="triangl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409" name="TextBox 23"/>
            <p:cNvSpPr txBox="1">
              <a:spLocks noChangeArrowheads="1"/>
            </p:cNvSpPr>
            <p:nvPr/>
          </p:nvSpPr>
          <p:spPr bwMode="auto">
            <a:xfrm>
              <a:off x="7000888" y="5429264"/>
              <a:ext cx="1538101" cy="415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Tahoma" pitchFamily="34" charset="0"/>
                </a:rPr>
                <a:t>Leakage couplings</a:t>
              </a:r>
              <a:endParaRPr lang="ru-RU" sz="1100">
                <a:latin typeface="Tahoma" pitchFamily="34" charset="0"/>
              </a:endParaRPr>
            </a:p>
            <a:p>
              <a:r>
                <a:rPr lang="ru-RU" sz="1000" i="1">
                  <a:latin typeface="Tahoma" pitchFamily="34" charset="0"/>
                </a:rPr>
                <a:t>Негерметичные муфты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85750" y="857250"/>
            <a:ext cx="3429000" cy="146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Arial" charset="0"/>
              </a:rPr>
              <a:t>The high accuracy of diagnostics allows</a:t>
            </a:r>
          </a:p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Arial" charset="0"/>
              </a:rPr>
              <a:t>early-stage prevention of risks, </a:t>
            </a:r>
          </a:p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Arial" charset="0"/>
              </a:rPr>
              <a:t>when operating the subsurface gas storage</a:t>
            </a:r>
            <a:r>
              <a:rPr lang="ru-RU" sz="1400" dirty="0">
                <a:solidFill>
                  <a:schemeClr val="tx1"/>
                </a:solidFill>
                <a:latin typeface="Arial" charset="0"/>
              </a:rPr>
              <a:t> </a:t>
            </a:r>
            <a:endParaRPr lang="en-US" sz="140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ru-RU" sz="1100" i="1" dirty="0">
                <a:solidFill>
                  <a:srgbClr val="FFFFFF"/>
                </a:solidFill>
              </a:rPr>
              <a:t>Высокая точность диагностики</a:t>
            </a:r>
            <a:r>
              <a:rPr lang="en-US" sz="1100" i="1" dirty="0">
                <a:solidFill>
                  <a:srgbClr val="FFFFFF"/>
                </a:solidFill>
              </a:rPr>
              <a:t> </a:t>
            </a:r>
            <a:r>
              <a:rPr lang="ru-RU" sz="1100" i="1" dirty="0">
                <a:solidFill>
                  <a:srgbClr val="FFFFFF"/>
                </a:solidFill>
              </a:rPr>
              <a:t>позволяет предотвращать</a:t>
            </a:r>
            <a:r>
              <a:rPr lang="en-US" sz="1100" i="1" dirty="0">
                <a:solidFill>
                  <a:srgbClr val="FFFFFF"/>
                </a:solidFill>
              </a:rPr>
              <a:t>  </a:t>
            </a:r>
            <a:r>
              <a:rPr lang="ru-RU" sz="1100" i="1" dirty="0">
                <a:solidFill>
                  <a:srgbClr val="FFFFFF"/>
                </a:solidFill>
              </a:rPr>
              <a:t>эксплуатационные риски ПХГ на ранних стадиях</a:t>
            </a:r>
          </a:p>
        </p:txBody>
      </p:sp>
      <p:cxnSp>
        <p:nvCxnSpPr>
          <p:cNvPr id="29" name="Прямая соединительная линия 107"/>
          <p:cNvCxnSpPr>
            <a:cxnSpLocks noChangeShapeType="1"/>
          </p:cNvCxnSpPr>
          <p:nvPr/>
        </p:nvCxnSpPr>
        <p:spPr bwMode="auto">
          <a:xfrm rot="10800000">
            <a:off x="3148013" y="2738438"/>
            <a:ext cx="1214437" cy="1587"/>
          </a:xfrm>
          <a:prstGeom prst="line">
            <a:avLst/>
          </a:prstGeom>
          <a:noFill/>
          <a:ln w="6350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cxnSp>
        <p:nvCxnSpPr>
          <p:cNvPr id="30" name="Прямая соединительная линия 108"/>
          <p:cNvCxnSpPr>
            <a:cxnSpLocks noChangeShapeType="1"/>
          </p:cNvCxnSpPr>
          <p:nvPr/>
        </p:nvCxnSpPr>
        <p:spPr bwMode="auto">
          <a:xfrm rot="10800000" flipV="1">
            <a:off x="4343400" y="1714500"/>
            <a:ext cx="2728913" cy="1019175"/>
          </a:xfrm>
          <a:prstGeom prst="line">
            <a:avLst/>
          </a:prstGeom>
          <a:noFill/>
          <a:ln w="6350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16392" name="Овал 24"/>
          <p:cNvSpPr>
            <a:spLocks noChangeArrowheads="1"/>
          </p:cNvSpPr>
          <p:nvPr/>
        </p:nvSpPr>
        <p:spPr bwMode="auto">
          <a:xfrm>
            <a:off x="6886575" y="1452563"/>
            <a:ext cx="500063" cy="500062"/>
          </a:xfrm>
          <a:prstGeom prst="ellipse">
            <a:avLst/>
          </a:prstGeom>
          <a:noFill/>
          <a:ln w="9525" algn="ctr">
            <a:solidFill>
              <a:srgbClr val="586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71813" y="2571750"/>
            <a:ext cx="1285875" cy="38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+mn-lt"/>
              </a:rPr>
              <a:t>Leakage couplings</a:t>
            </a:r>
            <a:endParaRPr lang="ru-RU" sz="9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i="1" dirty="0">
                <a:latin typeface="+mn-lt"/>
              </a:rPr>
              <a:t>Негерметичные муфты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" dirty="0">
              <a:solidFill>
                <a:schemeClr val="tx1">
                  <a:lumMod val="65000"/>
                  <a:lumOff val="35000"/>
                </a:schemeClr>
              </a:solidFill>
              <a:latin typeface="Tahoma" charset="0"/>
              <a:cs typeface="Tahoma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" dirty="0">
              <a:latin typeface="Tahoma" charset="0"/>
              <a:cs typeface="Tahoma" charset="0"/>
            </a:endParaRPr>
          </a:p>
        </p:txBody>
      </p:sp>
      <p:cxnSp>
        <p:nvCxnSpPr>
          <p:cNvPr id="34" name="Прямая соединительная линия 108"/>
          <p:cNvCxnSpPr>
            <a:cxnSpLocks noChangeShapeType="1"/>
          </p:cNvCxnSpPr>
          <p:nvPr/>
        </p:nvCxnSpPr>
        <p:spPr bwMode="auto">
          <a:xfrm rot="10800000">
            <a:off x="4333875" y="2724150"/>
            <a:ext cx="2733675" cy="1676400"/>
          </a:xfrm>
          <a:prstGeom prst="line">
            <a:avLst/>
          </a:prstGeom>
          <a:noFill/>
          <a:ln w="6350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16395" name="Овал 24"/>
          <p:cNvSpPr>
            <a:spLocks noChangeArrowheads="1"/>
          </p:cNvSpPr>
          <p:nvPr/>
        </p:nvSpPr>
        <p:spPr bwMode="auto">
          <a:xfrm>
            <a:off x="6896100" y="4191000"/>
            <a:ext cx="500063" cy="500063"/>
          </a:xfrm>
          <a:prstGeom prst="ellipse">
            <a:avLst/>
          </a:prstGeom>
          <a:noFill/>
          <a:ln w="9525" algn="ctr">
            <a:solidFill>
              <a:srgbClr val="586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71813" y="3857625"/>
            <a:ext cx="1357312" cy="38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+mn-lt"/>
              </a:rPr>
              <a:t>Open hole overflows</a:t>
            </a:r>
            <a:endParaRPr lang="ru-RU" sz="9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i="1" dirty="0" err="1">
                <a:latin typeface="+mn-lt"/>
              </a:rPr>
              <a:t>Заколонные</a:t>
            </a:r>
            <a:r>
              <a:rPr lang="ru-RU" sz="800" i="1" dirty="0">
                <a:latin typeface="+mn-lt"/>
              </a:rPr>
              <a:t> </a:t>
            </a:r>
            <a:r>
              <a:rPr lang="ru-RU" sz="800" i="1" dirty="0" err="1">
                <a:latin typeface="+mn-lt"/>
              </a:rPr>
              <a:t>перетоки</a:t>
            </a:r>
            <a:endParaRPr lang="ru-RU" sz="800" i="1" dirty="0"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" dirty="0">
              <a:solidFill>
                <a:schemeClr val="tx1">
                  <a:lumMod val="65000"/>
                  <a:lumOff val="35000"/>
                </a:schemeClr>
              </a:solidFill>
              <a:latin typeface="Tahoma" charset="0"/>
              <a:cs typeface="Tahoma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" dirty="0">
              <a:latin typeface="Tahoma" charset="0"/>
              <a:cs typeface="Tahoma" charset="0"/>
            </a:endParaRPr>
          </a:p>
        </p:txBody>
      </p:sp>
      <p:cxnSp>
        <p:nvCxnSpPr>
          <p:cNvPr id="47" name="Прямая соединительная линия 108"/>
          <p:cNvCxnSpPr>
            <a:cxnSpLocks noChangeShapeType="1"/>
          </p:cNvCxnSpPr>
          <p:nvPr/>
        </p:nvCxnSpPr>
        <p:spPr bwMode="auto">
          <a:xfrm rot="10800000">
            <a:off x="4352925" y="4038600"/>
            <a:ext cx="2647950" cy="1247775"/>
          </a:xfrm>
          <a:prstGeom prst="line">
            <a:avLst/>
          </a:prstGeom>
          <a:noFill/>
          <a:ln w="6350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cxnSp>
        <p:nvCxnSpPr>
          <p:cNvPr id="51" name="Прямая соединительная линия 107"/>
          <p:cNvCxnSpPr>
            <a:cxnSpLocks noChangeShapeType="1"/>
          </p:cNvCxnSpPr>
          <p:nvPr/>
        </p:nvCxnSpPr>
        <p:spPr bwMode="auto">
          <a:xfrm rot="10800000">
            <a:off x="3143250" y="3386138"/>
            <a:ext cx="1214438" cy="1587"/>
          </a:xfrm>
          <a:prstGeom prst="line">
            <a:avLst/>
          </a:prstGeom>
          <a:noFill/>
          <a:ln w="6350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52" name="TextBox 51"/>
          <p:cNvSpPr txBox="1"/>
          <p:nvPr/>
        </p:nvSpPr>
        <p:spPr>
          <a:xfrm>
            <a:off x="3071813" y="3214688"/>
            <a:ext cx="1643062" cy="38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+mn-lt"/>
              </a:rPr>
              <a:t>Open hole accumulation</a:t>
            </a:r>
            <a:endParaRPr lang="ru-RU" sz="9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i="1" dirty="0">
                <a:latin typeface="+mn-lt"/>
              </a:rPr>
              <a:t>Открытые скопления газа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" dirty="0">
              <a:solidFill>
                <a:schemeClr val="tx1">
                  <a:lumMod val="65000"/>
                  <a:lumOff val="35000"/>
                </a:schemeClr>
              </a:solidFill>
              <a:latin typeface="Tahoma" charset="0"/>
              <a:cs typeface="Tahoma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" dirty="0">
              <a:latin typeface="Tahoma" charset="0"/>
              <a:cs typeface="Tahoma" charset="0"/>
            </a:endParaRPr>
          </a:p>
        </p:txBody>
      </p:sp>
      <p:cxnSp>
        <p:nvCxnSpPr>
          <p:cNvPr id="53" name="Прямая соединительная линия 108"/>
          <p:cNvCxnSpPr>
            <a:cxnSpLocks noChangeShapeType="1"/>
          </p:cNvCxnSpPr>
          <p:nvPr/>
        </p:nvCxnSpPr>
        <p:spPr bwMode="auto">
          <a:xfrm rot="10800000">
            <a:off x="4362450" y="3390900"/>
            <a:ext cx="2447925" cy="1314450"/>
          </a:xfrm>
          <a:prstGeom prst="line">
            <a:avLst/>
          </a:prstGeom>
          <a:noFill/>
          <a:ln w="6350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36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FE0CF1-60C3-46F0-ADAC-4E4B29E7D3D8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cxnSp>
        <p:nvCxnSpPr>
          <p:cNvPr id="40" name="Прямая соединительная линия 107"/>
          <p:cNvCxnSpPr>
            <a:cxnSpLocks noChangeShapeType="1"/>
          </p:cNvCxnSpPr>
          <p:nvPr/>
        </p:nvCxnSpPr>
        <p:spPr bwMode="auto">
          <a:xfrm rot="10800000">
            <a:off x="3143250" y="4037013"/>
            <a:ext cx="1214438" cy="1587"/>
          </a:xfrm>
          <a:prstGeom prst="line">
            <a:avLst/>
          </a:prstGeom>
          <a:noFill/>
          <a:ln w="6350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31" name="Прямоугольник 30"/>
          <p:cNvSpPr/>
          <p:nvPr/>
        </p:nvSpPr>
        <p:spPr>
          <a:xfrm>
            <a:off x="147638" y="447675"/>
            <a:ext cx="4138612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i="1" dirty="0">
                <a:latin typeface="+mj-lt"/>
              </a:rPr>
              <a:t>Мониторинг безопасности</a:t>
            </a:r>
            <a:r>
              <a:rPr lang="en-US" sz="1200" i="1" dirty="0">
                <a:latin typeface="+mj-lt"/>
              </a:rPr>
              <a:t> </a:t>
            </a:r>
            <a:r>
              <a:rPr lang="ru-RU" sz="1200" i="1" dirty="0">
                <a:latin typeface="+mj-lt"/>
              </a:rPr>
              <a:t>газохранилищ</a:t>
            </a:r>
            <a:endParaRPr lang="ru-RU" sz="1200" dirty="0">
              <a:latin typeface="+mj-lt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42875" y="285750"/>
            <a:ext cx="8786813" cy="285750"/>
          </a:xfrm>
        </p:spPr>
        <p:txBody>
          <a:bodyPr/>
          <a:lstStyle/>
          <a:p>
            <a:pPr eaLnBrk="1" hangingPunct="1"/>
            <a:r>
              <a:rPr lang="en-US" smtClean="0">
                <a:latin typeface="Tahoma" pitchFamily="34" charset="0"/>
              </a:rPr>
              <a:t>Ecological safeness of the plasma-impulse technology</a:t>
            </a:r>
            <a:r>
              <a:rPr lang="ru-RU" smtClean="0">
                <a:latin typeface="Tahoma" pitchFamily="34" charset="0"/>
              </a:rPr>
              <a:t> </a:t>
            </a:r>
            <a:r>
              <a:rPr lang="en-US" smtClean="0">
                <a:latin typeface="Tahoma" pitchFamily="34" charset="0"/>
              </a:rPr>
              <a:t/>
            </a:r>
            <a:br>
              <a:rPr lang="en-US" smtClean="0">
                <a:latin typeface="Tahoma" pitchFamily="34" charset="0"/>
              </a:rPr>
            </a:br>
            <a:r>
              <a:rPr lang="ru-RU" sz="1200" i="1" smtClean="0">
                <a:latin typeface="Tahoma" pitchFamily="34" charset="0"/>
              </a:rPr>
              <a:t>Экологическая безопасность плазменно-импульсной технологии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F461-D3A5-49D1-A08C-EF680CD22691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17412" name="Picture 4" descr="\\Serversbs\Users Documents\Бочкарев\Рабочий стол\1245850867_yekologiy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63" y="3324225"/>
            <a:ext cx="2800351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19"/>
          <p:cNvSpPr txBox="1">
            <a:spLocks noChangeArrowheads="1"/>
          </p:cNvSpPr>
          <p:nvPr/>
        </p:nvSpPr>
        <p:spPr bwMode="auto">
          <a:xfrm>
            <a:off x="2068513" y="2890838"/>
            <a:ext cx="52562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buClr>
                <a:srgbClr val="0071BC"/>
              </a:buClr>
              <a:buFont typeface="Tahoma" pitchFamily="34" charset="0"/>
              <a:buChar char="•"/>
            </a:pPr>
            <a:r>
              <a:rPr lang="en-US" sz="1400">
                <a:solidFill>
                  <a:srgbClr val="0071BC"/>
                </a:solidFill>
              </a:rPr>
              <a:t>No use of explosives</a:t>
            </a:r>
            <a:r>
              <a:rPr lang="en-US"/>
              <a:t> </a:t>
            </a:r>
          </a:p>
          <a:p>
            <a:pPr marL="363538" indent="-363538">
              <a:buClr>
                <a:srgbClr val="0071BC"/>
              </a:buClr>
              <a:buFont typeface="Tahoma" pitchFamily="34" charset="0"/>
              <a:buNone/>
            </a:pPr>
            <a:r>
              <a:rPr lang="en-US" sz="1400">
                <a:solidFill>
                  <a:srgbClr val="0071BC"/>
                </a:solidFill>
                <a:latin typeface="Tahoma" pitchFamily="34" charset="0"/>
                <a:cs typeface="Times New Roman" pitchFamily="18" charset="0"/>
              </a:rPr>
              <a:t>      </a:t>
            </a:r>
            <a:r>
              <a:rPr lang="ru-RU" sz="1100" i="1">
                <a:solidFill>
                  <a:srgbClr val="0071BC"/>
                </a:solidFill>
                <a:latin typeface="Tahoma" pitchFamily="34" charset="0"/>
                <a:cs typeface="Times New Roman" pitchFamily="18" charset="0"/>
              </a:rPr>
              <a:t>Не используются взрывчатые вещества</a:t>
            </a:r>
          </a:p>
        </p:txBody>
      </p:sp>
      <p:sp>
        <p:nvSpPr>
          <p:cNvPr id="17414" name="TextBox 19"/>
          <p:cNvSpPr txBox="1">
            <a:spLocks noChangeArrowheads="1"/>
          </p:cNvSpPr>
          <p:nvPr/>
        </p:nvSpPr>
        <p:spPr bwMode="auto">
          <a:xfrm>
            <a:off x="1397000" y="2233613"/>
            <a:ext cx="5256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buClr>
                <a:srgbClr val="0071BC"/>
              </a:buClr>
              <a:buFont typeface="Tahoma" pitchFamily="34" charset="0"/>
              <a:buChar char="•"/>
            </a:pPr>
            <a:r>
              <a:rPr lang="en-US" sz="1400">
                <a:solidFill>
                  <a:srgbClr val="0071BC"/>
                </a:solidFill>
              </a:rPr>
              <a:t>No use of chemical agents</a:t>
            </a:r>
            <a:r>
              <a:rPr lang="ru-RU"/>
              <a:t> </a:t>
            </a:r>
            <a:endParaRPr lang="en-US"/>
          </a:p>
          <a:p>
            <a:pPr marL="363538" indent="-363538">
              <a:buClr>
                <a:srgbClr val="0071BC"/>
              </a:buClr>
              <a:buFont typeface="Tahoma" pitchFamily="34" charset="0"/>
              <a:buNone/>
            </a:pPr>
            <a:r>
              <a:rPr lang="en-US" sz="1400">
                <a:solidFill>
                  <a:srgbClr val="0071BC"/>
                </a:solidFill>
                <a:latin typeface="Tahoma" pitchFamily="34" charset="0"/>
                <a:cs typeface="Times New Roman" pitchFamily="18" charset="0"/>
              </a:rPr>
              <a:t>      </a:t>
            </a:r>
            <a:r>
              <a:rPr lang="ru-RU" sz="1100" i="1">
                <a:solidFill>
                  <a:srgbClr val="0071BC"/>
                </a:solidFill>
                <a:latin typeface="Tahoma" pitchFamily="34" charset="0"/>
                <a:cs typeface="Times New Roman" pitchFamily="18" charset="0"/>
              </a:rPr>
              <a:t>Не используются реагенты</a:t>
            </a:r>
          </a:p>
        </p:txBody>
      </p:sp>
      <p:sp>
        <p:nvSpPr>
          <p:cNvPr id="17415" name="TextBox 19"/>
          <p:cNvSpPr txBox="1">
            <a:spLocks noChangeArrowheads="1"/>
          </p:cNvSpPr>
          <p:nvPr/>
        </p:nvSpPr>
        <p:spPr bwMode="auto">
          <a:xfrm>
            <a:off x="28575" y="857250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buClr>
                <a:srgbClr val="0071BC"/>
              </a:buClr>
              <a:buFont typeface="Tahoma" pitchFamily="34" charset="0"/>
              <a:buChar char="•"/>
            </a:pPr>
            <a:r>
              <a:rPr lang="en-US" sz="1400">
                <a:solidFill>
                  <a:srgbClr val="0071BC"/>
                </a:solidFill>
              </a:rPr>
              <a:t>Preservation of the natural geological structure</a:t>
            </a:r>
            <a:r>
              <a:rPr lang="ru-RU"/>
              <a:t> </a:t>
            </a:r>
            <a:endParaRPr lang="en-US"/>
          </a:p>
          <a:p>
            <a:pPr marL="363538" indent="-363538">
              <a:buClr>
                <a:srgbClr val="0071BC"/>
              </a:buClr>
              <a:buFont typeface="Tahoma" pitchFamily="34" charset="0"/>
              <a:buNone/>
            </a:pPr>
            <a:r>
              <a:rPr lang="en-US" sz="1400">
                <a:solidFill>
                  <a:srgbClr val="0071BC"/>
                </a:solidFill>
                <a:latin typeface="Tahoma" pitchFamily="34" charset="0"/>
                <a:cs typeface="Times New Roman" pitchFamily="18" charset="0"/>
              </a:rPr>
              <a:t>      </a:t>
            </a:r>
            <a:r>
              <a:rPr lang="ru-RU" sz="1100" i="1">
                <a:solidFill>
                  <a:srgbClr val="0071BC"/>
                </a:solidFill>
                <a:latin typeface="Tahoma" pitchFamily="34" charset="0"/>
                <a:cs typeface="Times New Roman" pitchFamily="18" charset="0"/>
              </a:rPr>
              <a:t>Сохранение естественной геологической структуры</a:t>
            </a:r>
            <a:endParaRPr lang="ru-RU" sz="1400" i="1">
              <a:solidFill>
                <a:srgbClr val="0071BC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7416" name="TextBox 19"/>
          <p:cNvSpPr txBox="1">
            <a:spLocks noChangeArrowheads="1"/>
          </p:cNvSpPr>
          <p:nvPr/>
        </p:nvSpPr>
        <p:spPr bwMode="auto">
          <a:xfrm>
            <a:off x="2725738" y="3552825"/>
            <a:ext cx="5256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buClr>
                <a:srgbClr val="0071BC"/>
              </a:buClr>
              <a:buFont typeface="Tahoma" pitchFamily="34" charset="0"/>
              <a:buChar char="•"/>
            </a:pPr>
            <a:r>
              <a:rPr lang="en-US" sz="1400">
                <a:solidFill>
                  <a:srgbClr val="0071BC"/>
                </a:solidFill>
              </a:rPr>
              <a:t>No impact on the environment</a:t>
            </a:r>
            <a:r>
              <a:rPr lang="en-US"/>
              <a:t> </a:t>
            </a:r>
          </a:p>
          <a:p>
            <a:pPr marL="363538" indent="-363538">
              <a:buClr>
                <a:srgbClr val="0071BC"/>
              </a:buClr>
              <a:buFont typeface="Tahoma" pitchFamily="34" charset="0"/>
              <a:buNone/>
            </a:pPr>
            <a:r>
              <a:rPr lang="en-US" sz="1400">
                <a:solidFill>
                  <a:srgbClr val="0071BC"/>
                </a:solidFill>
                <a:latin typeface="Tahoma" pitchFamily="34" charset="0"/>
                <a:cs typeface="Times New Roman" pitchFamily="18" charset="0"/>
              </a:rPr>
              <a:t>      </a:t>
            </a:r>
            <a:r>
              <a:rPr lang="ru-RU" sz="1100" i="1">
                <a:solidFill>
                  <a:srgbClr val="0071BC"/>
                </a:solidFill>
                <a:latin typeface="Tahoma" pitchFamily="34" charset="0"/>
                <a:cs typeface="Times New Roman" pitchFamily="18" charset="0"/>
              </a:rPr>
              <a:t>Отсутствие воздействия на окружающую среду</a:t>
            </a:r>
          </a:p>
        </p:txBody>
      </p:sp>
      <p:sp>
        <p:nvSpPr>
          <p:cNvPr id="18" name="TextBox 19"/>
          <p:cNvSpPr txBox="1"/>
          <p:nvPr/>
        </p:nvSpPr>
        <p:spPr>
          <a:xfrm>
            <a:off x="3463925" y="4305300"/>
            <a:ext cx="52562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3538" indent="-363538">
              <a:buClr>
                <a:srgbClr val="0071BC"/>
              </a:buClr>
              <a:buFont typeface="Tahoma" pitchFamily="34" charset="0"/>
              <a:buChar char="•"/>
              <a:defRPr/>
            </a:pPr>
            <a:r>
              <a:rPr lang="en-US" sz="1400" dirty="0">
                <a:solidFill>
                  <a:srgbClr val="0071BC"/>
                </a:solidFill>
              </a:rPr>
              <a:t>Prevention of </a:t>
            </a:r>
            <a:r>
              <a:rPr lang="en-US" sz="1400" dirty="0" err="1">
                <a:solidFill>
                  <a:schemeClr val="accent3"/>
                </a:solidFill>
              </a:rPr>
              <a:t>technotronic</a:t>
            </a:r>
            <a:r>
              <a:rPr lang="en-US" sz="1400" dirty="0">
                <a:solidFill>
                  <a:schemeClr val="accent3"/>
                </a:solidFill>
              </a:rPr>
              <a:t> catastrophe</a:t>
            </a:r>
            <a:endParaRPr lang="en-US" dirty="0">
              <a:solidFill>
                <a:schemeClr val="accent3"/>
              </a:solidFill>
            </a:endParaRPr>
          </a:p>
          <a:p>
            <a:pPr marL="363538" indent="-363538">
              <a:buClr>
                <a:srgbClr val="0071BC"/>
              </a:buClr>
              <a:buFont typeface="Tahoma" pitchFamily="34" charset="0"/>
              <a:buNone/>
              <a:defRPr/>
            </a:pPr>
            <a:r>
              <a:rPr lang="en-US" sz="1400" dirty="0">
                <a:solidFill>
                  <a:srgbClr val="0071BC"/>
                </a:solidFill>
                <a:latin typeface="Tahoma" pitchFamily="34" charset="0"/>
                <a:cs typeface="Times New Roman" pitchFamily="18" charset="0"/>
              </a:rPr>
              <a:t>      </a:t>
            </a:r>
            <a:r>
              <a:rPr lang="ru-RU" sz="1100" i="1" dirty="0">
                <a:solidFill>
                  <a:srgbClr val="0071BC"/>
                </a:solidFill>
                <a:latin typeface="Tahoma" pitchFamily="34" charset="0"/>
                <a:cs typeface="Times New Roman" pitchFamily="18" charset="0"/>
              </a:rPr>
              <a:t>Предупреждение техногенных катастроф</a:t>
            </a:r>
          </a:p>
        </p:txBody>
      </p:sp>
      <p:sp>
        <p:nvSpPr>
          <p:cNvPr id="17418" name="TextBox 19"/>
          <p:cNvSpPr txBox="1">
            <a:spLocks noChangeArrowheads="1"/>
          </p:cNvSpPr>
          <p:nvPr/>
        </p:nvSpPr>
        <p:spPr bwMode="auto">
          <a:xfrm>
            <a:off x="709613" y="1533525"/>
            <a:ext cx="5256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buClr>
                <a:srgbClr val="0071BC"/>
              </a:buClr>
              <a:buFont typeface="Tahoma" pitchFamily="34" charset="0"/>
              <a:buChar char="•"/>
            </a:pPr>
            <a:r>
              <a:rPr lang="en-US" sz="1400">
                <a:solidFill>
                  <a:srgbClr val="0071BC"/>
                </a:solidFill>
              </a:rPr>
              <a:t>Environmental friendliness</a:t>
            </a:r>
            <a:r>
              <a:rPr lang="ru-RU"/>
              <a:t> </a:t>
            </a:r>
            <a:endParaRPr lang="en-US"/>
          </a:p>
          <a:p>
            <a:pPr marL="363538" indent="-363538">
              <a:buClr>
                <a:srgbClr val="0071BC"/>
              </a:buClr>
              <a:buFont typeface="Tahoma" pitchFamily="34" charset="0"/>
              <a:buNone/>
            </a:pPr>
            <a:r>
              <a:rPr lang="en-US" sz="1400">
                <a:solidFill>
                  <a:srgbClr val="0071BC"/>
                </a:solidFill>
                <a:latin typeface="Tahoma" pitchFamily="34" charset="0"/>
                <a:cs typeface="Times New Roman" pitchFamily="18" charset="0"/>
              </a:rPr>
              <a:t>      </a:t>
            </a:r>
            <a:r>
              <a:rPr lang="ru-RU" sz="1100" i="1">
                <a:solidFill>
                  <a:srgbClr val="0071BC"/>
                </a:solidFill>
                <a:latin typeface="Tahoma" pitchFamily="34" charset="0"/>
                <a:cs typeface="Times New Roman" pitchFamily="18" charset="0"/>
              </a:rPr>
              <a:t>Бережное отношение к природным ресурсам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9250" y="714375"/>
            <a:ext cx="3500438" cy="1338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dirty="0"/>
              <a:t>Т</a:t>
            </a:r>
            <a:r>
              <a:rPr lang="en-US" sz="1600" dirty="0" err="1"/>
              <a:t>echnology</a:t>
            </a:r>
            <a:r>
              <a:rPr lang="en-US" sz="1600" dirty="0"/>
              <a:t> </a:t>
            </a:r>
            <a:r>
              <a:rPr lang="en-US" sz="1600" dirty="0" smtClean="0"/>
              <a:t> increases </a:t>
            </a:r>
            <a:r>
              <a:rPr lang="en-US" sz="1600" dirty="0"/>
              <a:t>the recovery of hydrocarbons, without a negative impact on the environment</a:t>
            </a:r>
            <a:endParaRPr lang="ru-RU" sz="1600" dirty="0"/>
          </a:p>
          <a:p>
            <a:pPr>
              <a:defRPr/>
            </a:pPr>
            <a:r>
              <a:rPr lang="ru-RU" sz="1100" i="1" dirty="0">
                <a:solidFill>
                  <a:srgbClr val="FFFFFF"/>
                </a:solidFill>
              </a:rPr>
              <a:t>При сохранении окружающей среды, технология позволяет значительно увеличить </a:t>
            </a:r>
            <a:r>
              <a:rPr lang="ru-RU" sz="1100" i="1" dirty="0" err="1">
                <a:solidFill>
                  <a:srgbClr val="FFFFFF"/>
                </a:solidFill>
              </a:rPr>
              <a:t>извлекаемость</a:t>
            </a:r>
            <a:r>
              <a:rPr lang="ru-RU" sz="1100" i="1" dirty="0">
                <a:solidFill>
                  <a:srgbClr val="FFFFFF"/>
                </a:solidFill>
              </a:rPr>
              <a:t> углеводородов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5692943" y="2050869"/>
          <a:ext cx="2714644" cy="157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42875" y="285750"/>
            <a:ext cx="8786813" cy="285750"/>
          </a:xfrm>
        </p:spPr>
        <p:txBody>
          <a:bodyPr/>
          <a:lstStyle/>
          <a:p>
            <a:r>
              <a:rPr lang="en-US" smtClean="0"/>
              <a:t>Hard recoverable reserves of Gazprom</a:t>
            </a:r>
            <a:r>
              <a:rPr lang="ru-RU" i="1" smtClean="0"/>
              <a:t/>
            </a:r>
            <a:br>
              <a:rPr lang="ru-RU" i="1" smtClean="0"/>
            </a:br>
            <a:r>
              <a:rPr lang="ru-RU" sz="1200" i="1" smtClean="0"/>
              <a:t>Трудноизвлекаемые запасы  на примере ОАО «Газпром»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C7332-BF9C-4AA5-BF54-FE7B3B03E735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2292" name="Line 0"/>
          <p:cNvSpPr>
            <a:spLocks noChangeShapeType="1"/>
          </p:cNvSpPr>
          <p:nvPr/>
        </p:nvSpPr>
        <p:spPr bwMode="auto">
          <a:xfrm>
            <a:off x="1408113" y="4186238"/>
            <a:ext cx="6840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Line 1"/>
          <p:cNvSpPr>
            <a:spLocks noChangeShapeType="1"/>
          </p:cNvSpPr>
          <p:nvPr/>
        </p:nvSpPr>
        <p:spPr bwMode="auto">
          <a:xfrm>
            <a:off x="1263650" y="4224338"/>
            <a:ext cx="7056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Line 2"/>
          <p:cNvSpPr>
            <a:spLocks noChangeShapeType="1"/>
          </p:cNvSpPr>
          <p:nvPr/>
        </p:nvSpPr>
        <p:spPr bwMode="auto">
          <a:xfrm flipV="1">
            <a:off x="1390650" y="4008438"/>
            <a:ext cx="6642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AutoShape 3"/>
          <p:cNvSpPr>
            <a:spLocks noChangeArrowheads="1"/>
          </p:cNvSpPr>
          <p:nvPr/>
        </p:nvSpPr>
        <p:spPr bwMode="auto">
          <a:xfrm flipV="1">
            <a:off x="1119188" y="3863975"/>
            <a:ext cx="7246937" cy="406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352 w 21600"/>
              <a:gd name="T13" fmla="*/ 2352 h 21600"/>
              <a:gd name="T14" fmla="*/ 19248 w 21600"/>
              <a:gd name="T15" fmla="*/ 1924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103" y="21600"/>
                </a:lnTo>
                <a:lnTo>
                  <a:pt x="20497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33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AutoShape 4"/>
          <p:cNvSpPr>
            <a:spLocks noChangeArrowheads="1"/>
          </p:cNvSpPr>
          <p:nvPr/>
        </p:nvSpPr>
        <p:spPr bwMode="auto">
          <a:xfrm rot="5400000">
            <a:off x="4628357" y="1812131"/>
            <a:ext cx="431800" cy="7129463"/>
          </a:xfrm>
          <a:prstGeom prst="moon">
            <a:avLst>
              <a:gd name="adj" fmla="val 500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Freeform 8"/>
          <p:cNvSpPr>
            <a:spLocks/>
          </p:cNvSpPr>
          <p:nvPr/>
        </p:nvSpPr>
        <p:spPr bwMode="auto">
          <a:xfrm>
            <a:off x="1500188" y="2786063"/>
            <a:ext cx="6480175" cy="1077912"/>
          </a:xfrm>
          <a:custGeom>
            <a:avLst/>
            <a:gdLst>
              <a:gd name="T0" fmla="*/ 0 w 4082"/>
              <a:gd name="T1" fmla="*/ 2147483647 h 679"/>
              <a:gd name="T2" fmla="*/ 2147483647 w 4082"/>
              <a:gd name="T3" fmla="*/ 2147483647 h 679"/>
              <a:gd name="T4" fmla="*/ 2147483647 w 4082"/>
              <a:gd name="T5" fmla="*/ 2147483647 h 679"/>
              <a:gd name="T6" fmla="*/ 2147483647 w 4082"/>
              <a:gd name="T7" fmla="*/ 2147483647 h 679"/>
              <a:gd name="T8" fmla="*/ 2147483647 w 4082"/>
              <a:gd name="T9" fmla="*/ 2147483647 h 679"/>
              <a:gd name="T10" fmla="*/ 2147483647 w 4082"/>
              <a:gd name="T11" fmla="*/ 2147483647 h 679"/>
              <a:gd name="T12" fmla="*/ 2147483647 w 4082"/>
              <a:gd name="T13" fmla="*/ 2147483647 h 679"/>
              <a:gd name="T14" fmla="*/ 2147483647 w 4082"/>
              <a:gd name="T15" fmla="*/ 2147483647 h 679"/>
              <a:gd name="T16" fmla="*/ 2147483647 w 4082"/>
              <a:gd name="T17" fmla="*/ 2147483647 h 679"/>
              <a:gd name="T18" fmla="*/ 2147483647 w 4082"/>
              <a:gd name="T19" fmla="*/ 2147483647 h 679"/>
              <a:gd name="T20" fmla="*/ 2147483647 w 4082"/>
              <a:gd name="T21" fmla="*/ 2147483647 h 679"/>
              <a:gd name="T22" fmla="*/ 2147483647 w 4082"/>
              <a:gd name="T23" fmla="*/ 2147483647 h 679"/>
              <a:gd name="T24" fmla="*/ 2147483647 w 4082"/>
              <a:gd name="T25" fmla="*/ 2147483647 h 679"/>
              <a:gd name="T26" fmla="*/ 2147483647 w 4082"/>
              <a:gd name="T27" fmla="*/ 2147483647 h 679"/>
              <a:gd name="T28" fmla="*/ 2147483647 w 4082"/>
              <a:gd name="T29" fmla="*/ 0 h 679"/>
              <a:gd name="T30" fmla="*/ 2147483647 w 4082"/>
              <a:gd name="T31" fmla="*/ 0 h 679"/>
              <a:gd name="T32" fmla="*/ 2147483647 w 4082"/>
              <a:gd name="T33" fmla="*/ 0 h 679"/>
              <a:gd name="T34" fmla="*/ 2147483647 w 4082"/>
              <a:gd name="T35" fmla="*/ 2147483647 h 679"/>
              <a:gd name="T36" fmla="*/ 2147483647 w 4082"/>
              <a:gd name="T37" fmla="*/ 2147483647 h 679"/>
              <a:gd name="T38" fmla="*/ 2147483647 w 4082"/>
              <a:gd name="T39" fmla="*/ 2147483647 h 679"/>
              <a:gd name="T40" fmla="*/ 2147483647 w 4082"/>
              <a:gd name="T41" fmla="*/ 2147483647 h 679"/>
              <a:gd name="T42" fmla="*/ 2147483647 w 4082"/>
              <a:gd name="T43" fmla="*/ 2147483647 h 679"/>
              <a:gd name="T44" fmla="*/ 2147483647 w 4082"/>
              <a:gd name="T45" fmla="*/ 2147483647 h 679"/>
              <a:gd name="T46" fmla="*/ 2147483647 w 4082"/>
              <a:gd name="T47" fmla="*/ 2147483647 h 679"/>
              <a:gd name="T48" fmla="*/ 2147483647 w 4082"/>
              <a:gd name="T49" fmla="*/ 2147483647 h 679"/>
              <a:gd name="T50" fmla="*/ 2147483647 w 4082"/>
              <a:gd name="T51" fmla="*/ 2147483647 h 679"/>
              <a:gd name="T52" fmla="*/ 2147483647 w 4082"/>
              <a:gd name="T53" fmla="*/ 2147483647 h 679"/>
              <a:gd name="T54" fmla="*/ 2147483647 w 4082"/>
              <a:gd name="T55" fmla="*/ 2147483647 h 679"/>
              <a:gd name="T56" fmla="*/ 0 w 4082"/>
              <a:gd name="T57" fmla="*/ 2147483647 h 67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082"/>
              <a:gd name="T88" fmla="*/ 0 h 679"/>
              <a:gd name="T89" fmla="*/ 4082 w 4082"/>
              <a:gd name="T90" fmla="*/ 679 h 67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082" h="679">
                <a:moveTo>
                  <a:pt x="0" y="679"/>
                </a:moveTo>
                <a:lnTo>
                  <a:pt x="4082" y="679"/>
                </a:lnTo>
                <a:lnTo>
                  <a:pt x="3926" y="581"/>
                </a:lnTo>
                <a:lnTo>
                  <a:pt x="3815" y="511"/>
                </a:lnTo>
                <a:lnTo>
                  <a:pt x="3690" y="440"/>
                </a:lnTo>
                <a:lnTo>
                  <a:pt x="3580" y="375"/>
                </a:lnTo>
                <a:lnTo>
                  <a:pt x="3410" y="295"/>
                </a:lnTo>
                <a:lnTo>
                  <a:pt x="3169" y="200"/>
                </a:lnTo>
                <a:lnTo>
                  <a:pt x="2994" y="145"/>
                </a:lnTo>
                <a:lnTo>
                  <a:pt x="2839" y="100"/>
                </a:lnTo>
                <a:lnTo>
                  <a:pt x="2693" y="70"/>
                </a:lnTo>
                <a:lnTo>
                  <a:pt x="2588" y="50"/>
                </a:lnTo>
                <a:lnTo>
                  <a:pt x="2478" y="35"/>
                </a:lnTo>
                <a:lnTo>
                  <a:pt x="2328" y="15"/>
                </a:lnTo>
                <a:lnTo>
                  <a:pt x="2147" y="0"/>
                </a:lnTo>
                <a:lnTo>
                  <a:pt x="2027" y="0"/>
                </a:lnTo>
                <a:lnTo>
                  <a:pt x="1912" y="0"/>
                </a:lnTo>
                <a:lnTo>
                  <a:pt x="1747" y="10"/>
                </a:lnTo>
                <a:lnTo>
                  <a:pt x="1601" y="25"/>
                </a:lnTo>
                <a:lnTo>
                  <a:pt x="1366" y="60"/>
                </a:lnTo>
                <a:lnTo>
                  <a:pt x="1151" y="110"/>
                </a:lnTo>
                <a:lnTo>
                  <a:pt x="960" y="165"/>
                </a:lnTo>
                <a:lnTo>
                  <a:pt x="780" y="230"/>
                </a:lnTo>
                <a:lnTo>
                  <a:pt x="615" y="310"/>
                </a:lnTo>
                <a:lnTo>
                  <a:pt x="455" y="390"/>
                </a:lnTo>
                <a:lnTo>
                  <a:pt x="274" y="491"/>
                </a:lnTo>
                <a:lnTo>
                  <a:pt x="129" y="591"/>
                </a:lnTo>
                <a:lnTo>
                  <a:pt x="39" y="656"/>
                </a:lnTo>
                <a:lnTo>
                  <a:pt x="0" y="679"/>
                </a:lnTo>
                <a:close/>
              </a:path>
            </a:pathLst>
          </a:custGeom>
          <a:gradFill rotWithShape="1">
            <a:gsLst>
              <a:gs pos="0">
                <a:srgbClr val="7799FF">
                  <a:alpha val="28998"/>
                </a:srgbClr>
              </a:gs>
              <a:gs pos="100000">
                <a:srgbClr val="3366FF">
                  <a:alpha val="84000"/>
                </a:srgbClr>
              </a:gs>
            </a:gsLst>
            <a:lin ang="5400000" scaled="1"/>
          </a:gradFill>
          <a:ln w="7620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648075" y="2965450"/>
            <a:ext cx="2519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dirty="0">
                <a:solidFill>
                  <a:schemeClr val="tx2"/>
                </a:solidFill>
                <a:latin typeface="Verdana" pitchFamily="34" charset="0"/>
              </a:rPr>
              <a:t>Condensate</a:t>
            </a:r>
          </a:p>
          <a:p>
            <a:pPr algn="ctr">
              <a:defRPr/>
            </a:pPr>
            <a:r>
              <a:rPr lang="ru-RU" sz="1100" i="1" dirty="0">
                <a:solidFill>
                  <a:schemeClr val="tx2"/>
                </a:solidFill>
                <a:latin typeface="Verdana" pitchFamily="34" charset="0"/>
              </a:rPr>
              <a:t>Конденсат</a:t>
            </a:r>
          </a:p>
          <a:p>
            <a:pPr algn="ctr">
              <a:defRPr/>
            </a:pPr>
            <a:r>
              <a:rPr lang="ru-RU" sz="1600" dirty="0">
                <a:solidFill>
                  <a:schemeClr val="tx2"/>
                </a:solidFill>
                <a:latin typeface="Verdana" pitchFamily="34" charset="0"/>
              </a:rPr>
              <a:t>1,60 </a:t>
            </a:r>
            <a:r>
              <a:rPr lang="en-US" sz="1600" dirty="0">
                <a:solidFill>
                  <a:schemeClr val="tx2"/>
                </a:solidFill>
              </a:rPr>
              <a:t>billion </a:t>
            </a:r>
            <a:r>
              <a:rPr lang="en-US" sz="1600" dirty="0" err="1">
                <a:solidFill>
                  <a:schemeClr val="tx2"/>
                </a:solidFill>
              </a:rPr>
              <a:t>tonnes</a:t>
            </a:r>
            <a:endParaRPr lang="ru-RU" sz="1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 rot="-5400000">
            <a:off x="5915819" y="4831556"/>
            <a:ext cx="727075" cy="360363"/>
          </a:xfrm>
          <a:prstGeom prst="leftArrow">
            <a:avLst>
              <a:gd name="adj1" fmla="val 50000"/>
              <a:gd name="adj2" fmla="val 50440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2300" name="AutoShape 11"/>
          <p:cNvSpPr>
            <a:spLocks noChangeArrowheads="1"/>
          </p:cNvSpPr>
          <p:nvPr/>
        </p:nvSpPr>
        <p:spPr bwMode="auto">
          <a:xfrm rot="5400000">
            <a:off x="3175794" y="4158456"/>
            <a:ext cx="727075" cy="360363"/>
          </a:xfrm>
          <a:prstGeom prst="leftArrow">
            <a:avLst>
              <a:gd name="adj1" fmla="val 50000"/>
              <a:gd name="adj2" fmla="val 50440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432175" y="4370388"/>
            <a:ext cx="2951163" cy="754062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>
                <a:latin typeface="Verdana" pitchFamily="34" charset="0"/>
              </a:rPr>
              <a:t>Oil</a:t>
            </a:r>
            <a:endParaRPr lang="ru-RU" sz="1600">
              <a:latin typeface="Verdana" pitchFamily="34" charset="0"/>
            </a:endParaRPr>
          </a:p>
          <a:p>
            <a:pPr algn="ctr"/>
            <a:r>
              <a:rPr lang="ru-RU" sz="1100" i="1">
                <a:latin typeface="Verdana" pitchFamily="34" charset="0"/>
              </a:rPr>
              <a:t>Нефть</a:t>
            </a:r>
            <a:endParaRPr lang="en-US" sz="1100" i="1">
              <a:latin typeface="Verdana" pitchFamily="34" charset="0"/>
            </a:endParaRPr>
          </a:p>
          <a:p>
            <a:pPr algn="ctr"/>
            <a:r>
              <a:rPr lang="ru-RU" sz="1600">
                <a:latin typeface="Verdana" pitchFamily="34" charset="0"/>
              </a:rPr>
              <a:t>2,0 </a:t>
            </a:r>
            <a:r>
              <a:rPr lang="en-US" sz="1600"/>
              <a:t>billion tonnes</a:t>
            </a:r>
            <a:endParaRPr lang="ru-RU" sz="1600">
              <a:latin typeface="Verdana" pitchFamily="34" charset="0"/>
            </a:endParaRPr>
          </a:p>
        </p:txBody>
      </p:sp>
      <p:sp>
        <p:nvSpPr>
          <p:cNvPr id="12302" name="Rectangle 24"/>
          <p:cNvSpPr>
            <a:spLocks noChangeArrowheads="1"/>
          </p:cNvSpPr>
          <p:nvPr/>
        </p:nvSpPr>
        <p:spPr bwMode="auto">
          <a:xfrm>
            <a:off x="3571875" y="3571875"/>
            <a:ext cx="2665413" cy="754063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Verdana" pitchFamily="34" charset="0"/>
              </a:rPr>
              <a:t>Liquid hydrocarbons</a:t>
            </a:r>
          </a:p>
          <a:p>
            <a:pPr algn="ctr"/>
            <a:r>
              <a:rPr lang="ru-RU" sz="1100" i="1">
                <a:solidFill>
                  <a:schemeClr val="bg1"/>
                </a:solidFill>
                <a:latin typeface="Verdana" pitchFamily="34" charset="0"/>
              </a:rPr>
              <a:t>Жидкие  углеводороды</a:t>
            </a:r>
          </a:p>
          <a:p>
            <a:pPr algn="ctr"/>
            <a:r>
              <a:rPr lang="ru-RU" sz="1600" i="1">
                <a:solidFill>
                  <a:schemeClr val="bg1"/>
                </a:solidFill>
              </a:rPr>
              <a:t> </a:t>
            </a:r>
            <a:r>
              <a:rPr lang="ru-RU" sz="1600">
                <a:solidFill>
                  <a:schemeClr val="bg1"/>
                </a:solidFill>
                <a:latin typeface="Verdana" pitchFamily="34" charset="0"/>
              </a:rPr>
              <a:t>0,28 </a:t>
            </a:r>
            <a:r>
              <a:rPr lang="en-US" sz="1600">
                <a:solidFill>
                  <a:schemeClr val="bg1"/>
                </a:solidFill>
              </a:rPr>
              <a:t>billion tonnes</a:t>
            </a:r>
            <a:endParaRPr lang="ru-RU" sz="16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5750" y="1000125"/>
            <a:ext cx="3143250" cy="1584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Т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otal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number of  </a:t>
            </a:r>
            <a:r>
              <a:rPr lang="en-US" sz="1600" dirty="0"/>
              <a:t>hard recoverable reserves of </a:t>
            </a:r>
            <a:r>
              <a:rPr lang="en-US" sz="1600" dirty="0" err="1"/>
              <a:t>Gazprom</a:t>
            </a:r>
            <a:r>
              <a:rPr lang="en-US" sz="1600" dirty="0"/>
              <a:t> well equal 3,9 billion </a:t>
            </a:r>
            <a:r>
              <a:rPr lang="en-US" sz="1600" dirty="0" err="1"/>
              <a:t>tonnes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100" i="1" dirty="0">
                <a:latin typeface="Tahoma" pitchFamily="34" charset="0"/>
                <a:cs typeface="Tahoma" pitchFamily="34" charset="0"/>
              </a:rPr>
              <a:t>Суммарное количество </a:t>
            </a:r>
            <a:r>
              <a:rPr lang="ru-RU" sz="1100" i="1" dirty="0" err="1">
                <a:latin typeface="Tahoma" pitchFamily="34" charset="0"/>
                <a:cs typeface="Tahoma" pitchFamily="34" charset="0"/>
              </a:rPr>
              <a:t>трудноизвлекаемых</a:t>
            </a:r>
            <a:r>
              <a:rPr lang="ru-RU" sz="1100" i="1" dirty="0">
                <a:latin typeface="Tahoma" pitchFamily="34" charset="0"/>
                <a:cs typeface="Tahoma" pitchFamily="34" charset="0"/>
              </a:rPr>
              <a:t>  запасов</a:t>
            </a:r>
            <a:r>
              <a:rPr lang="en-US" sz="1100" i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100" i="1" dirty="0">
                <a:latin typeface="Tahoma" pitchFamily="34" charset="0"/>
                <a:cs typeface="Tahoma" pitchFamily="34" charset="0"/>
              </a:rPr>
              <a:t>углеводородов месторождений ОАО «Газпром» достигает    3,9 млрд. тонн </a:t>
            </a:r>
            <a:endParaRPr lang="ru-RU" sz="1600" i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42875" y="285750"/>
            <a:ext cx="8786813" cy="285750"/>
          </a:xfrm>
        </p:spPr>
        <p:txBody>
          <a:bodyPr/>
          <a:lstStyle/>
          <a:p>
            <a:pPr eaLnBrk="1" hangingPunct="1"/>
            <a:r>
              <a:rPr lang="en-US" smtClean="0">
                <a:latin typeface="Tahoma" pitchFamily="34" charset="0"/>
              </a:rPr>
              <a:t>Application of traditional methods to increase production</a:t>
            </a:r>
            <a:br>
              <a:rPr lang="en-US" smtClean="0">
                <a:latin typeface="Tahoma" pitchFamily="34" charset="0"/>
              </a:rPr>
            </a:br>
            <a:r>
              <a:rPr lang="ru-RU" sz="1200" i="1" smtClean="0">
                <a:latin typeface="Tahoma" pitchFamily="34" charset="0"/>
              </a:rPr>
              <a:t>Применение традиционных методов увеличения добычи</a:t>
            </a:r>
            <a:endParaRPr lang="ru-RU" sz="1400" i="1" smtClean="0">
              <a:latin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BADEF-FA58-4724-AFDE-035B3A8100DD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7172" name="TextBox 36"/>
          <p:cNvSpPr txBox="1">
            <a:spLocks noChangeArrowheads="1"/>
          </p:cNvSpPr>
          <p:nvPr/>
        </p:nvSpPr>
        <p:spPr bwMode="auto">
          <a:xfrm>
            <a:off x="0" y="5734050"/>
            <a:ext cx="77565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">
              <a:solidFill>
                <a:srgbClr val="A6A6A6"/>
              </a:solidFill>
              <a:latin typeface="Calibri" pitchFamily="34" charset="0"/>
            </a:endParaRPr>
          </a:p>
          <a:p>
            <a:endParaRPr lang="ru-RU" sz="100">
              <a:solidFill>
                <a:srgbClr val="A6A6A6"/>
              </a:solidFill>
              <a:latin typeface="Calibri" pitchFamily="34" charset="0"/>
            </a:endParaRPr>
          </a:p>
          <a:p>
            <a:r>
              <a:rPr lang="en-US" sz="800"/>
              <a:t>The information is based on the forecast data provided by the International Energy Agency</a:t>
            </a:r>
            <a:r>
              <a:rPr lang="en-US"/>
              <a:t> </a:t>
            </a:r>
            <a:endParaRPr lang="ru-RU" sz="100">
              <a:solidFill>
                <a:srgbClr val="A6A6A6"/>
              </a:solidFill>
              <a:latin typeface="Calibri" pitchFamily="34" charset="0"/>
            </a:endParaRPr>
          </a:p>
          <a:p>
            <a:endParaRPr lang="ru-RU" sz="100">
              <a:solidFill>
                <a:srgbClr val="A6A6A6"/>
              </a:solidFill>
              <a:latin typeface="Calibri" pitchFamily="34" charset="0"/>
            </a:endParaRPr>
          </a:p>
          <a:p>
            <a:endParaRPr lang="ru-RU" sz="100">
              <a:solidFill>
                <a:srgbClr val="A6A6A6"/>
              </a:solidFill>
              <a:latin typeface="Calibri" pitchFamily="34" charset="0"/>
            </a:endParaRPr>
          </a:p>
          <a:p>
            <a:endParaRPr lang="ru-RU" sz="100">
              <a:solidFill>
                <a:srgbClr val="A6A6A6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625" y="714375"/>
            <a:ext cx="3643313" cy="954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Arial" charset="0"/>
              </a:rPr>
              <a:t>In some countries, oil recoverability doesn’t exceed 30%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 </a:t>
            </a:r>
            <a:endParaRPr lang="en-US" sz="140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ru-RU" sz="1100" i="1" dirty="0" err="1">
                <a:solidFill>
                  <a:srgbClr val="FFFFFF"/>
                </a:solidFill>
              </a:rPr>
              <a:t>Извлекаемость</a:t>
            </a:r>
            <a:r>
              <a:rPr lang="ru-RU" sz="1100" i="1" dirty="0">
                <a:solidFill>
                  <a:srgbClr val="FFFFFF"/>
                </a:solidFill>
              </a:rPr>
              <a:t> нефти в некоторых странах не превышает 30%</a:t>
            </a:r>
          </a:p>
        </p:txBody>
      </p:sp>
      <p:grpSp>
        <p:nvGrpSpPr>
          <p:cNvPr id="2" name="Группа 139"/>
          <p:cNvGrpSpPr>
            <a:grpSpLocks/>
          </p:cNvGrpSpPr>
          <p:nvPr/>
        </p:nvGrpSpPr>
        <p:grpSpPr bwMode="auto">
          <a:xfrm>
            <a:off x="428625" y="2786063"/>
            <a:ext cx="4217988" cy="2660650"/>
            <a:chOff x="4140822" y="740903"/>
            <a:chExt cx="4646020" cy="2846717"/>
          </a:xfrm>
        </p:grpSpPr>
        <p:grpSp>
          <p:nvGrpSpPr>
            <p:cNvPr id="3" name="Группа 126"/>
            <p:cNvGrpSpPr>
              <a:grpSpLocks/>
            </p:cNvGrpSpPr>
            <p:nvPr/>
          </p:nvGrpSpPr>
          <p:grpSpPr bwMode="auto">
            <a:xfrm>
              <a:off x="4140822" y="740903"/>
              <a:ext cx="4646020" cy="2404446"/>
              <a:chOff x="4140822" y="740903"/>
              <a:chExt cx="4646020" cy="2404446"/>
            </a:xfrm>
          </p:grpSpPr>
          <p:grpSp>
            <p:nvGrpSpPr>
              <p:cNvPr id="5" name="Группа 57"/>
              <p:cNvGrpSpPr>
                <a:grpSpLocks/>
              </p:cNvGrpSpPr>
              <p:nvPr/>
            </p:nvGrpSpPr>
            <p:grpSpPr bwMode="auto">
              <a:xfrm>
                <a:off x="4391025" y="853966"/>
                <a:ext cx="42953" cy="2286016"/>
                <a:chOff x="4319587" y="3425734"/>
                <a:chExt cx="42953" cy="2286016"/>
              </a:xfrm>
            </p:grpSpPr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rot="5400000">
                  <a:off x="3208980" y="4578891"/>
                  <a:ext cx="2306588" cy="1748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Прямая соединительная линия 50"/>
                <p:cNvCxnSpPr/>
                <p:nvPr/>
              </p:nvCxnSpPr>
              <p:spPr>
                <a:xfrm>
                  <a:off x="4319434" y="4447281"/>
                  <a:ext cx="43714" cy="0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>
                  <a:off x="4319434" y="5541127"/>
                  <a:ext cx="43714" cy="0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>
                  <a:off x="4319434" y="4625625"/>
                  <a:ext cx="43714" cy="0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>
                  <a:off x="4319434" y="4824352"/>
                  <a:ext cx="43714" cy="0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>
                  <a:off x="4319434" y="5004395"/>
                  <a:ext cx="43714" cy="0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>
                  <a:off x="4319434" y="5182739"/>
                  <a:ext cx="43714" cy="0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>
                <a:xfrm>
                  <a:off x="4319434" y="5362782"/>
                  <a:ext cx="43714" cy="0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90" name="TextBox 58"/>
              <p:cNvSpPr txBox="1">
                <a:spLocks noChangeArrowheads="1"/>
              </p:cNvSpPr>
              <p:nvPr/>
            </p:nvSpPr>
            <p:spPr bwMode="auto">
              <a:xfrm>
                <a:off x="4214261" y="2830783"/>
                <a:ext cx="264038" cy="229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800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7191" name="TextBox 59"/>
              <p:cNvSpPr txBox="1">
                <a:spLocks noChangeArrowheads="1"/>
              </p:cNvSpPr>
              <p:nvPr/>
            </p:nvSpPr>
            <p:spPr bwMode="auto">
              <a:xfrm>
                <a:off x="4214261" y="1769792"/>
                <a:ext cx="264038" cy="229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800">
                    <a:latin typeface="Tahoma" pitchFamily="34" charset="0"/>
                  </a:rPr>
                  <a:t>7</a:t>
                </a:r>
              </a:p>
            </p:txBody>
          </p:sp>
          <p:sp>
            <p:nvSpPr>
              <p:cNvPr id="7192" name="TextBox 60"/>
              <p:cNvSpPr txBox="1">
                <a:spLocks noChangeArrowheads="1"/>
              </p:cNvSpPr>
              <p:nvPr/>
            </p:nvSpPr>
            <p:spPr bwMode="auto">
              <a:xfrm>
                <a:off x="4214261" y="1946341"/>
                <a:ext cx="264038" cy="229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800">
                    <a:latin typeface="Tahoma" pitchFamily="34" charset="0"/>
                  </a:rPr>
                  <a:t>6</a:t>
                </a:r>
              </a:p>
            </p:txBody>
          </p:sp>
          <p:sp>
            <p:nvSpPr>
              <p:cNvPr id="7193" name="TextBox 61"/>
              <p:cNvSpPr txBox="1">
                <a:spLocks noChangeArrowheads="1"/>
              </p:cNvSpPr>
              <p:nvPr/>
            </p:nvSpPr>
            <p:spPr bwMode="auto">
              <a:xfrm>
                <a:off x="4214261" y="2122890"/>
                <a:ext cx="264038" cy="229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800">
                    <a:latin typeface="Tahoma" pitchFamily="34" charset="0"/>
                  </a:rPr>
                  <a:t>5</a:t>
                </a:r>
              </a:p>
            </p:txBody>
          </p:sp>
          <p:sp>
            <p:nvSpPr>
              <p:cNvPr id="7194" name="TextBox 62"/>
              <p:cNvSpPr txBox="1">
                <a:spLocks noChangeArrowheads="1"/>
              </p:cNvSpPr>
              <p:nvPr/>
            </p:nvSpPr>
            <p:spPr bwMode="auto">
              <a:xfrm>
                <a:off x="4214261" y="2299438"/>
                <a:ext cx="264038" cy="229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800">
                    <a:latin typeface="Tahoma" pitchFamily="34" charset="0"/>
                  </a:rPr>
                  <a:t>4</a:t>
                </a:r>
              </a:p>
            </p:txBody>
          </p:sp>
          <p:sp>
            <p:nvSpPr>
              <p:cNvPr id="7195" name="TextBox 63"/>
              <p:cNvSpPr txBox="1">
                <a:spLocks noChangeArrowheads="1"/>
              </p:cNvSpPr>
              <p:nvPr/>
            </p:nvSpPr>
            <p:spPr bwMode="auto">
              <a:xfrm>
                <a:off x="4214261" y="2477685"/>
                <a:ext cx="264038" cy="229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800">
                    <a:latin typeface="Tahoma" pitchFamily="34" charset="0"/>
                  </a:rPr>
                  <a:t>3</a:t>
                </a:r>
              </a:p>
            </p:txBody>
          </p:sp>
          <p:sp>
            <p:nvSpPr>
              <p:cNvPr id="7196" name="TextBox 64"/>
              <p:cNvSpPr txBox="1">
                <a:spLocks noChangeArrowheads="1"/>
              </p:cNvSpPr>
              <p:nvPr/>
            </p:nvSpPr>
            <p:spPr bwMode="auto">
              <a:xfrm>
                <a:off x="4214261" y="2654234"/>
                <a:ext cx="264038" cy="229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800">
                    <a:latin typeface="Tahoma" pitchFamily="34" charset="0"/>
                  </a:rPr>
                  <a:t>2</a:t>
                </a:r>
              </a:p>
            </p:txBody>
          </p:sp>
          <p:sp>
            <p:nvSpPr>
              <p:cNvPr id="7197" name="TextBox 66"/>
              <p:cNvSpPr txBox="1">
                <a:spLocks noChangeArrowheads="1"/>
              </p:cNvSpPr>
              <p:nvPr/>
            </p:nvSpPr>
            <p:spPr bwMode="auto">
              <a:xfrm rot="-5400000">
                <a:off x="3397694" y="2095338"/>
                <a:ext cx="1723563" cy="237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Proved oil reserves, billion tons</a:t>
                </a:r>
                <a:endParaRPr lang="ru-RU" sz="800">
                  <a:latin typeface="Tahoma" pitchFamily="34" charset="0"/>
                </a:endParaRPr>
              </a:p>
            </p:txBody>
          </p:sp>
          <p:grpSp>
            <p:nvGrpSpPr>
              <p:cNvPr id="6" name="Группа 68"/>
              <p:cNvGrpSpPr>
                <a:grpSpLocks/>
              </p:cNvGrpSpPr>
              <p:nvPr/>
            </p:nvGrpSpPr>
            <p:grpSpPr bwMode="auto">
              <a:xfrm>
                <a:off x="4534257" y="740903"/>
                <a:ext cx="374788" cy="2399079"/>
                <a:chOff x="4032040" y="3312671"/>
                <a:chExt cx="374788" cy="2399079"/>
              </a:xfrm>
            </p:grpSpPr>
            <p:grpSp>
              <p:nvGrpSpPr>
                <p:cNvPr id="7" name="Группа 65"/>
                <p:cNvGrpSpPr>
                  <a:grpSpLocks/>
                </p:cNvGrpSpPr>
                <p:nvPr/>
              </p:nvGrpSpPr>
              <p:grpSpPr bwMode="auto">
                <a:xfrm>
                  <a:off x="4143375" y="3425734"/>
                  <a:ext cx="263453" cy="2286016"/>
                  <a:chOff x="4143375" y="3425734"/>
                  <a:chExt cx="263453" cy="2286016"/>
                </a:xfrm>
              </p:grpSpPr>
              <p:grpSp>
                <p:nvGrpSpPr>
                  <p:cNvPr id="8" name="Группа 57"/>
                  <p:cNvGrpSpPr>
                    <a:grpSpLocks/>
                  </p:cNvGrpSpPr>
                  <p:nvPr/>
                </p:nvGrpSpPr>
                <p:grpSpPr bwMode="auto">
                  <a:xfrm>
                    <a:off x="4319587" y="3425734"/>
                    <a:ext cx="42953" cy="2286016"/>
                    <a:chOff x="4319587" y="3425734"/>
                    <a:chExt cx="42953" cy="2286016"/>
                  </a:xfrm>
                </p:grpSpPr>
                <p:cxnSp>
                  <p:nvCxnSpPr>
                    <p:cNvPr id="80" name="Прямая соединительная линия 79"/>
                    <p:cNvCxnSpPr/>
                    <p:nvPr/>
                  </p:nvCxnSpPr>
                  <p:spPr>
                    <a:xfrm rot="5400000">
                      <a:off x="3208356" y="4578891"/>
                      <a:ext cx="2306588" cy="174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Прямая соединительная линия 81"/>
                    <p:cNvCxnSpPr/>
                    <p:nvPr/>
                  </p:nvCxnSpPr>
                  <p:spPr>
                    <a:xfrm>
                      <a:off x="4318809" y="5541127"/>
                      <a:ext cx="43714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Прямая соединительная линия 83"/>
                    <p:cNvCxnSpPr/>
                    <p:nvPr/>
                  </p:nvCxnSpPr>
                  <p:spPr>
                    <a:xfrm>
                      <a:off x="4318809" y="4824352"/>
                      <a:ext cx="43714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Прямая соединительная линия 84"/>
                    <p:cNvCxnSpPr/>
                    <p:nvPr/>
                  </p:nvCxnSpPr>
                  <p:spPr>
                    <a:xfrm>
                      <a:off x="4318809" y="5004395"/>
                      <a:ext cx="43714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Прямая соединительная линия 85"/>
                    <p:cNvCxnSpPr/>
                    <p:nvPr/>
                  </p:nvCxnSpPr>
                  <p:spPr>
                    <a:xfrm>
                      <a:off x="4318809" y="5182739"/>
                      <a:ext cx="43714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Прямая соединительная линия 86"/>
                    <p:cNvCxnSpPr/>
                    <p:nvPr/>
                  </p:nvCxnSpPr>
                  <p:spPr>
                    <a:xfrm>
                      <a:off x="4318809" y="5362782"/>
                      <a:ext cx="43714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228" name="TextBox 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43375" y="5402645"/>
                    <a:ext cx="263453" cy="22928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800">
                        <a:latin typeface="Tahoma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7229" name="Text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43375" y="4694422"/>
                    <a:ext cx="263453" cy="22928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800">
                        <a:latin typeface="Tahoma" pitchFamily="34" charset="0"/>
                      </a:rPr>
                      <a:t>5</a:t>
                    </a:r>
                  </a:p>
                </p:txBody>
              </p:sp>
              <p:sp>
                <p:nvSpPr>
                  <p:cNvPr id="7230" name="TextBox 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43375" y="4872752"/>
                    <a:ext cx="263453" cy="22928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800">
                        <a:latin typeface="Tahoma" pitchFamily="34" charset="0"/>
                      </a:rPr>
                      <a:t>4</a:t>
                    </a:r>
                  </a:p>
                </p:txBody>
              </p:sp>
              <p:sp>
                <p:nvSpPr>
                  <p:cNvPr id="7231" name="TextBox 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43375" y="5049383"/>
                    <a:ext cx="263453" cy="22928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800">
                        <a:latin typeface="Tahoma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7232" name="TextBox 7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43375" y="5226014"/>
                    <a:ext cx="263453" cy="22928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800">
                        <a:latin typeface="Tahoma" pitchFamily="34" charset="0"/>
                      </a:rPr>
                      <a:t>2</a:t>
                    </a:r>
                  </a:p>
                </p:txBody>
              </p:sp>
            </p:grpSp>
            <p:sp>
              <p:nvSpPr>
                <p:cNvPr id="7226" name="TextBox 70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979418" y="4365293"/>
                  <a:ext cx="2342551" cy="2373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800"/>
                    <a:t>Reserves increment, multiples of production</a:t>
                  </a:r>
                  <a:endParaRPr lang="ru-RU" sz="800">
                    <a:latin typeface="Tahoma" pitchFamily="34" charset="0"/>
                  </a:endParaRPr>
                </a:p>
              </p:txBody>
            </p:sp>
          </p:grpSp>
          <p:grpSp>
            <p:nvGrpSpPr>
              <p:cNvPr id="9" name="Группа 57"/>
              <p:cNvGrpSpPr>
                <a:grpSpLocks/>
              </p:cNvGrpSpPr>
              <p:nvPr/>
            </p:nvGrpSpPr>
            <p:grpSpPr bwMode="auto">
              <a:xfrm>
                <a:off x="5252584" y="853966"/>
                <a:ext cx="42953" cy="2286016"/>
                <a:chOff x="4319587" y="3425734"/>
                <a:chExt cx="42953" cy="2286016"/>
              </a:xfrm>
            </p:grpSpPr>
            <p:cxnSp>
              <p:nvCxnSpPr>
                <p:cNvPr id="99" name="Прямая соединительная линия 98"/>
                <p:cNvCxnSpPr/>
                <p:nvPr/>
              </p:nvCxnSpPr>
              <p:spPr>
                <a:xfrm rot="5400000">
                  <a:off x="3207730" y="4578891"/>
                  <a:ext cx="2306588" cy="174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Прямая соединительная линия 99"/>
                <p:cNvCxnSpPr/>
                <p:nvPr/>
              </p:nvCxnSpPr>
              <p:spPr>
                <a:xfrm>
                  <a:off x="4319932" y="4447281"/>
                  <a:ext cx="4196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Прямая соединительная линия 100"/>
                <p:cNvCxnSpPr/>
                <p:nvPr/>
              </p:nvCxnSpPr>
              <p:spPr>
                <a:xfrm>
                  <a:off x="4319932" y="5541127"/>
                  <a:ext cx="4196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Прямая соединительная линия 101"/>
                <p:cNvCxnSpPr/>
                <p:nvPr/>
              </p:nvCxnSpPr>
              <p:spPr>
                <a:xfrm>
                  <a:off x="4319932" y="4625625"/>
                  <a:ext cx="4196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Прямая соединительная линия 102"/>
                <p:cNvCxnSpPr/>
                <p:nvPr/>
              </p:nvCxnSpPr>
              <p:spPr>
                <a:xfrm>
                  <a:off x="4319932" y="4824352"/>
                  <a:ext cx="4196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Прямая соединительная линия 103"/>
                <p:cNvCxnSpPr/>
                <p:nvPr/>
              </p:nvCxnSpPr>
              <p:spPr>
                <a:xfrm>
                  <a:off x="4319932" y="5004395"/>
                  <a:ext cx="4196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Прямая соединительная линия 104"/>
                <p:cNvCxnSpPr/>
                <p:nvPr/>
              </p:nvCxnSpPr>
              <p:spPr>
                <a:xfrm>
                  <a:off x="4319932" y="5182739"/>
                  <a:ext cx="4196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Прямая соединительная линия 105"/>
                <p:cNvCxnSpPr/>
                <p:nvPr/>
              </p:nvCxnSpPr>
              <p:spPr>
                <a:xfrm>
                  <a:off x="4319932" y="5362782"/>
                  <a:ext cx="4196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00" name="TextBox 91"/>
              <p:cNvSpPr txBox="1">
                <a:spLocks noChangeArrowheads="1"/>
              </p:cNvSpPr>
              <p:nvPr/>
            </p:nvSpPr>
            <p:spPr bwMode="auto">
              <a:xfrm>
                <a:off x="5001130" y="2830783"/>
                <a:ext cx="358462" cy="229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800">
                    <a:latin typeface="Tahoma" pitchFamily="34" charset="0"/>
                  </a:rPr>
                  <a:t>0,1</a:t>
                </a:r>
              </a:p>
            </p:txBody>
          </p:sp>
          <p:sp>
            <p:nvSpPr>
              <p:cNvPr id="7201" name="TextBox 92"/>
              <p:cNvSpPr txBox="1">
                <a:spLocks noChangeArrowheads="1"/>
              </p:cNvSpPr>
              <p:nvPr/>
            </p:nvSpPr>
            <p:spPr bwMode="auto">
              <a:xfrm>
                <a:off x="5001130" y="1769792"/>
                <a:ext cx="358462" cy="229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800">
                    <a:latin typeface="Tahoma" pitchFamily="34" charset="0"/>
                  </a:rPr>
                  <a:t>0,7</a:t>
                </a:r>
              </a:p>
            </p:txBody>
          </p:sp>
          <p:sp>
            <p:nvSpPr>
              <p:cNvPr id="7202" name="TextBox 93"/>
              <p:cNvSpPr txBox="1">
                <a:spLocks noChangeArrowheads="1"/>
              </p:cNvSpPr>
              <p:nvPr/>
            </p:nvSpPr>
            <p:spPr bwMode="auto">
              <a:xfrm>
                <a:off x="5001130" y="1946341"/>
                <a:ext cx="358462" cy="229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800">
                    <a:latin typeface="Tahoma" pitchFamily="34" charset="0"/>
                  </a:rPr>
                  <a:t>0,6</a:t>
                </a:r>
              </a:p>
            </p:txBody>
          </p:sp>
          <p:sp>
            <p:nvSpPr>
              <p:cNvPr id="7203" name="TextBox 94"/>
              <p:cNvSpPr txBox="1">
                <a:spLocks noChangeArrowheads="1"/>
              </p:cNvSpPr>
              <p:nvPr/>
            </p:nvSpPr>
            <p:spPr bwMode="auto">
              <a:xfrm>
                <a:off x="5001130" y="2122890"/>
                <a:ext cx="358462" cy="229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800">
                    <a:latin typeface="Tahoma" pitchFamily="34" charset="0"/>
                  </a:rPr>
                  <a:t>0,5</a:t>
                </a:r>
              </a:p>
            </p:txBody>
          </p:sp>
          <p:sp>
            <p:nvSpPr>
              <p:cNvPr id="7204" name="TextBox 95"/>
              <p:cNvSpPr txBox="1">
                <a:spLocks noChangeArrowheads="1"/>
              </p:cNvSpPr>
              <p:nvPr/>
            </p:nvSpPr>
            <p:spPr bwMode="auto">
              <a:xfrm>
                <a:off x="5001130" y="2299438"/>
                <a:ext cx="358462" cy="229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800">
                    <a:latin typeface="Tahoma" pitchFamily="34" charset="0"/>
                  </a:rPr>
                  <a:t>0,4</a:t>
                </a:r>
              </a:p>
            </p:txBody>
          </p:sp>
          <p:sp>
            <p:nvSpPr>
              <p:cNvPr id="7205" name="TextBox 96"/>
              <p:cNvSpPr txBox="1">
                <a:spLocks noChangeArrowheads="1"/>
              </p:cNvSpPr>
              <p:nvPr/>
            </p:nvSpPr>
            <p:spPr bwMode="auto">
              <a:xfrm>
                <a:off x="5001130" y="2477685"/>
                <a:ext cx="358462" cy="229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800">
                    <a:latin typeface="Tahoma" pitchFamily="34" charset="0"/>
                  </a:rPr>
                  <a:t>0,3</a:t>
                </a:r>
              </a:p>
            </p:txBody>
          </p:sp>
          <p:sp>
            <p:nvSpPr>
              <p:cNvPr id="7206" name="TextBox 97"/>
              <p:cNvSpPr txBox="1">
                <a:spLocks noChangeArrowheads="1"/>
              </p:cNvSpPr>
              <p:nvPr/>
            </p:nvSpPr>
            <p:spPr bwMode="auto">
              <a:xfrm>
                <a:off x="5001130" y="2654234"/>
                <a:ext cx="358462" cy="229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800">
                    <a:latin typeface="Tahoma" pitchFamily="34" charset="0"/>
                  </a:rPr>
                  <a:t>0,2</a:t>
                </a:r>
              </a:p>
            </p:txBody>
          </p:sp>
          <p:sp>
            <p:nvSpPr>
              <p:cNvPr id="7207" name="TextBox 89"/>
              <p:cNvSpPr txBox="1">
                <a:spLocks noChangeArrowheads="1"/>
              </p:cNvSpPr>
              <p:nvPr/>
            </p:nvSpPr>
            <p:spPr bwMode="auto">
              <a:xfrm rot="-5400000">
                <a:off x="4329931" y="2275424"/>
                <a:ext cx="1390922" cy="237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Field recoverability rates</a:t>
                </a:r>
                <a:endParaRPr lang="ru-RU" sz="800">
                  <a:latin typeface="Tahoma" pitchFamily="34" charset="0"/>
                </a:endParaRPr>
              </a:p>
            </p:txBody>
          </p:sp>
          <p:cxnSp>
            <p:nvCxnSpPr>
              <p:cNvPr id="108" name="Прямая соединительная линия 107"/>
              <p:cNvCxnSpPr/>
              <p:nvPr/>
            </p:nvCxnSpPr>
            <p:spPr>
              <a:xfrm>
                <a:off x="5286153" y="3144306"/>
                <a:ext cx="3500689" cy="16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Полилиния 110"/>
              <p:cNvSpPr/>
              <p:nvPr/>
            </p:nvSpPr>
            <p:spPr>
              <a:xfrm>
                <a:off x="5378828" y="1822859"/>
                <a:ext cx="2886932" cy="608070"/>
              </a:xfrm>
              <a:custGeom>
                <a:avLst/>
                <a:gdLst>
                  <a:gd name="connsiteX0" fmla="*/ 0 w 3628622"/>
                  <a:gd name="connsiteY0" fmla="*/ 0 h 1085044"/>
                  <a:gd name="connsiteX1" fmla="*/ 2105695 w 3628622"/>
                  <a:gd name="connsiteY1" fmla="*/ 264017 h 1085044"/>
                  <a:gd name="connsiteX2" fmla="*/ 3387143 w 3628622"/>
                  <a:gd name="connsiteY2" fmla="*/ 965915 h 1085044"/>
                  <a:gd name="connsiteX3" fmla="*/ 3554569 w 3628622"/>
                  <a:gd name="connsiteY3" fmla="*/ 978794 h 1085044"/>
                  <a:gd name="connsiteX4" fmla="*/ 3561008 w 3628622"/>
                  <a:gd name="connsiteY4" fmla="*/ 1010992 h 1085044"/>
                  <a:gd name="connsiteX0" fmla="*/ 0 w 3601791"/>
                  <a:gd name="connsiteY0" fmla="*/ 0 h 1038489"/>
                  <a:gd name="connsiteX1" fmla="*/ 2105695 w 3601791"/>
                  <a:gd name="connsiteY1" fmla="*/ 264017 h 1038489"/>
                  <a:gd name="connsiteX2" fmla="*/ 3387143 w 3601791"/>
                  <a:gd name="connsiteY2" fmla="*/ 965915 h 1038489"/>
                  <a:gd name="connsiteX3" fmla="*/ 3393583 w 3601791"/>
                  <a:gd name="connsiteY3" fmla="*/ 699458 h 1038489"/>
                  <a:gd name="connsiteX4" fmla="*/ 3554569 w 3601791"/>
                  <a:gd name="connsiteY4" fmla="*/ 978794 h 1038489"/>
                  <a:gd name="connsiteX5" fmla="*/ 3561008 w 3601791"/>
                  <a:gd name="connsiteY5" fmla="*/ 1010992 h 1038489"/>
                  <a:gd name="connsiteX0" fmla="*/ 0 w 3601791"/>
                  <a:gd name="connsiteY0" fmla="*/ 0 h 1038489"/>
                  <a:gd name="connsiteX1" fmla="*/ 2105695 w 3601791"/>
                  <a:gd name="connsiteY1" fmla="*/ 264017 h 1038489"/>
                  <a:gd name="connsiteX2" fmla="*/ 3387143 w 3601791"/>
                  <a:gd name="connsiteY2" fmla="*/ 965915 h 1038489"/>
                  <a:gd name="connsiteX3" fmla="*/ 3393583 w 3601791"/>
                  <a:gd name="connsiteY3" fmla="*/ 699458 h 1038489"/>
                  <a:gd name="connsiteX4" fmla="*/ 3554569 w 3601791"/>
                  <a:gd name="connsiteY4" fmla="*/ 978794 h 1038489"/>
                  <a:gd name="connsiteX5" fmla="*/ 3561008 w 3601791"/>
                  <a:gd name="connsiteY5" fmla="*/ 1010992 h 1038489"/>
                  <a:gd name="connsiteX0" fmla="*/ 0 w 3601791"/>
                  <a:gd name="connsiteY0" fmla="*/ 0 h 1038489"/>
                  <a:gd name="connsiteX1" fmla="*/ 2105695 w 3601791"/>
                  <a:gd name="connsiteY1" fmla="*/ 264017 h 1038489"/>
                  <a:gd name="connsiteX2" fmla="*/ 3387143 w 3601791"/>
                  <a:gd name="connsiteY2" fmla="*/ 965915 h 1038489"/>
                  <a:gd name="connsiteX3" fmla="*/ 3393583 w 3601791"/>
                  <a:gd name="connsiteY3" fmla="*/ 699458 h 1038489"/>
                  <a:gd name="connsiteX4" fmla="*/ 3554569 w 3601791"/>
                  <a:gd name="connsiteY4" fmla="*/ 978794 h 1038489"/>
                  <a:gd name="connsiteX5" fmla="*/ 3561008 w 3601791"/>
                  <a:gd name="connsiteY5" fmla="*/ 1010992 h 1038489"/>
                  <a:gd name="connsiteX0" fmla="*/ 0 w 3601791"/>
                  <a:gd name="connsiteY0" fmla="*/ 0 h 1038489"/>
                  <a:gd name="connsiteX1" fmla="*/ 2105695 w 3601791"/>
                  <a:gd name="connsiteY1" fmla="*/ 264017 h 1038489"/>
                  <a:gd name="connsiteX2" fmla="*/ 3387143 w 3601791"/>
                  <a:gd name="connsiteY2" fmla="*/ 965915 h 1038489"/>
                  <a:gd name="connsiteX3" fmla="*/ 3393583 w 3601791"/>
                  <a:gd name="connsiteY3" fmla="*/ 699458 h 1038489"/>
                  <a:gd name="connsiteX4" fmla="*/ 3554569 w 3601791"/>
                  <a:gd name="connsiteY4" fmla="*/ 978794 h 1038489"/>
                  <a:gd name="connsiteX5" fmla="*/ 3561008 w 3601791"/>
                  <a:gd name="connsiteY5" fmla="*/ 1010992 h 1038489"/>
                  <a:gd name="connsiteX0" fmla="*/ 0 w 3794317"/>
                  <a:gd name="connsiteY0" fmla="*/ 0 h 1225282"/>
                  <a:gd name="connsiteX1" fmla="*/ 2105695 w 3794317"/>
                  <a:gd name="connsiteY1" fmla="*/ 264017 h 1225282"/>
                  <a:gd name="connsiteX2" fmla="*/ 3387143 w 3794317"/>
                  <a:gd name="connsiteY2" fmla="*/ 965915 h 1225282"/>
                  <a:gd name="connsiteX3" fmla="*/ 3393583 w 3794317"/>
                  <a:gd name="connsiteY3" fmla="*/ 699458 h 1225282"/>
                  <a:gd name="connsiteX4" fmla="*/ 3554569 w 3794317"/>
                  <a:gd name="connsiteY4" fmla="*/ 978794 h 1225282"/>
                  <a:gd name="connsiteX5" fmla="*/ 3775290 w 3794317"/>
                  <a:gd name="connsiteY5" fmla="*/ 1225282 h 1225282"/>
                  <a:gd name="connsiteX0" fmla="*/ 0 w 3775290"/>
                  <a:gd name="connsiteY0" fmla="*/ 0 h 1299164"/>
                  <a:gd name="connsiteX1" fmla="*/ 2105695 w 3775290"/>
                  <a:gd name="connsiteY1" fmla="*/ 264017 h 1299164"/>
                  <a:gd name="connsiteX2" fmla="*/ 3387143 w 3775290"/>
                  <a:gd name="connsiteY2" fmla="*/ 965915 h 1299164"/>
                  <a:gd name="connsiteX3" fmla="*/ 3393583 w 3775290"/>
                  <a:gd name="connsiteY3" fmla="*/ 699458 h 1299164"/>
                  <a:gd name="connsiteX4" fmla="*/ 3554569 w 3775290"/>
                  <a:gd name="connsiteY4" fmla="*/ 978794 h 1299164"/>
                  <a:gd name="connsiteX5" fmla="*/ 3567448 w 3775290"/>
                  <a:gd name="connsiteY5" fmla="*/ 1258083 h 1299164"/>
                  <a:gd name="connsiteX6" fmla="*/ 3775290 w 3775290"/>
                  <a:gd name="connsiteY6" fmla="*/ 1225282 h 1299164"/>
                  <a:gd name="connsiteX0" fmla="*/ 0 w 3775290"/>
                  <a:gd name="connsiteY0" fmla="*/ 0 h 1299164"/>
                  <a:gd name="connsiteX1" fmla="*/ 2105695 w 3775290"/>
                  <a:gd name="connsiteY1" fmla="*/ 264017 h 1299164"/>
                  <a:gd name="connsiteX2" fmla="*/ 3387143 w 3775290"/>
                  <a:gd name="connsiteY2" fmla="*/ 965915 h 1299164"/>
                  <a:gd name="connsiteX3" fmla="*/ 3393583 w 3775290"/>
                  <a:gd name="connsiteY3" fmla="*/ 699458 h 1299164"/>
                  <a:gd name="connsiteX4" fmla="*/ 3554569 w 3775290"/>
                  <a:gd name="connsiteY4" fmla="*/ 978794 h 1299164"/>
                  <a:gd name="connsiteX5" fmla="*/ 3567448 w 3775290"/>
                  <a:gd name="connsiteY5" fmla="*/ 1258083 h 1299164"/>
                  <a:gd name="connsiteX6" fmla="*/ 3775290 w 3775290"/>
                  <a:gd name="connsiteY6" fmla="*/ 1225282 h 1299164"/>
                  <a:gd name="connsiteX0" fmla="*/ 0 w 3775290"/>
                  <a:gd name="connsiteY0" fmla="*/ 0 h 1225282"/>
                  <a:gd name="connsiteX1" fmla="*/ 2105695 w 3775290"/>
                  <a:gd name="connsiteY1" fmla="*/ 264017 h 1225282"/>
                  <a:gd name="connsiteX2" fmla="*/ 3387143 w 3775290"/>
                  <a:gd name="connsiteY2" fmla="*/ 965915 h 1225282"/>
                  <a:gd name="connsiteX3" fmla="*/ 3393583 w 3775290"/>
                  <a:gd name="connsiteY3" fmla="*/ 699458 h 1225282"/>
                  <a:gd name="connsiteX4" fmla="*/ 3554569 w 3775290"/>
                  <a:gd name="connsiteY4" fmla="*/ 978794 h 1225282"/>
                  <a:gd name="connsiteX5" fmla="*/ 3775290 w 3775290"/>
                  <a:gd name="connsiteY5" fmla="*/ 1225282 h 1225282"/>
                  <a:gd name="connsiteX0" fmla="*/ 0 w 3601791"/>
                  <a:gd name="connsiteY0" fmla="*/ 0 h 1038489"/>
                  <a:gd name="connsiteX1" fmla="*/ 2105695 w 3601791"/>
                  <a:gd name="connsiteY1" fmla="*/ 264017 h 1038489"/>
                  <a:gd name="connsiteX2" fmla="*/ 3387143 w 3601791"/>
                  <a:gd name="connsiteY2" fmla="*/ 965915 h 1038489"/>
                  <a:gd name="connsiteX3" fmla="*/ 3393583 w 3601791"/>
                  <a:gd name="connsiteY3" fmla="*/ 699458 h 1038489"/>
                  <a:gd name="connsiteX4" fmla="*/ 3554569 w 3601791"/>
                  <a:gd name="connsiteY4" fmla="*/ 978794 h 1038489"/>
                  <a:gd name="connsiteX0" fmla="*/ 0 w 3601791"/>
                  <a:gd name="connsiteY0" fmla="*/ 0 h 1038489"/>
                  <a:gd name="connsiteX1" fmla="*/ 2105695 w 3601791"/>
                  <a:gd name="connsiteY1" fmla="*/ 264017 h 1038489"/>
                  <a:gd name="connsiteX2" fmla="*/ 3387143 w 3601791"/>
                  <a:gd name="connsiteY2" fmla="*/ 965915 h 1038489"/>
                  <a:gd name="connsiteX3" fmla="*/ 3393583 w 3601791"/>
                  <a:gd name="connsiteY3" fmla="*/ 699458 h 1038489"/>
                  <a:gd name="connsiteX0" fmla="*/ 0 w 3601791"/>
                  <a:gd name="connsiteY0" fmla="*/ 0 h 1038489"/>
                  <a:gd name="connsiteX1" fmla="*/ 2105695 w 3601791"/>
                  <a:gd name="connsiteY1" fmla="*/ 264017 h 1038489"/>
                  <a:gd name="connsiteX2" fmla="*/ 3387143 w 3601791"/>
                  <a:gd name="connsiteY2" fmla="*/ 965915 h 1038489"/>
                  <a:gd name="connsiteX3" fmla="*/ 3393583 w 3601791"/>
                  <a:gd name="connsiteY3" fmla="*/ 699458 h 1038489"/>
                  <a:gd name="connsiteX0" fmla="*/ 0 w 3387143"/>
                  <a:gd name="connsiteY0" fmla="*/ 0 h 965915"/>
                  <a:gd name="connsiteX1" fmla="*/ 2105695 w 3387143"/>
                  <a:gd name="connsiteY1" fmla="*/ 264017 h 965915"/>
                  <a:gd name="connsiteX2" fmla="*/ 3387143 w 3387143"/>
                  <a:gd name="connsiteY2" fmla="*/ 965915 h 965915"/>
                  <a:gd name="connsiteX0" fmla="*/ 0 w 2887045"/>
                  <a:gd name="connsiteY0" fmla="*/ 0 h 608701"/>
                  <a:gd name="connsiteX1" fmla="*/ 2105695 w 2887045"/>
                  <a:gd name="connsiteY1" fmla="*/ 264017 h 608701"/>
                  <a:gd name="connsiteX2" fmla="*/ 2887045 w 2887045"/>
                  <a:gd name="connsiteY2" fmla="*/ 608701 h 608701"/>
                  <a:gd name="connsiteX0" fmla="*/ 0 w 2887045"/>
                  <a:gd name="connsiteY0" fmla="*/ 0 h 608701"/>
                  <a:gd name="connsiteX1" fmla="*/ 2105695 w 2887045"/>
                  <a:gd name="connsiteY1" fmla="*/ 264017 h 608701"/>
                  <a:gd name="connsiteX2" fmla="*/ 2887045 w 2887045"/>
                  <a:gd name="connsiteY2" fmla="*/ 608701 h 608701"/>
                  <a:gd name="connsiteX0" fmla="*/ 0 w 2887045"/>
                  <a:gd name="connsiteY0" fmla="*/ 0 h 608701"/>
                  <a:gd name="connsiteX1" fmla="*/ 2105695 w 2887045"/>
                  <a:gd name="connsiteY1" fmla="*/ 264017 h 608701"/>
                  <a:gd name="connsiteX2" fmla="*/ 2462855 w 2887045"/>
                  <a:gd name="connsiteY2" fmla="*/ 341871 h 608701"/>
                  <a:gd name="connsiteX3" fmla="*/ 2887045 w 2887045"/>
                  <a:gd name="connsiteY3" fmla="*/ 608701 h 608701"/>
                  <a:gd name="connsiteX0" fmla="*/ 0 w 2887045"/>
                  <a:gd name="connsiteY0" fmla="*/ 0 h 608701"/>
                  <a:gd name="connsiteX1" fmla="*/ 2105695 w 2887045"/>
                  <a:gd name="connsiteY1" fmla="*/ 264017 h 608701"/>
                  <a:gd name="connsiteX2" fmla="*/ 2887045 w 2887045"/>
                  <a:gd name="connsiteY2" fmla="*/ 608701 h 608701"/>
                  <a:gd name="connsiteX0" fmla="*/ 0 w 2887045"/>
                  <a:gd name="connsiteY0" fmla="*/ 0 h 608701"/>
                  <a:gd name="connsiteX1" fmla="*/ 2105695 w 2887045"/>
                  <a:gd name="connsiteY1" fmla="*/ 264017 h 608701"/>
                  <a:gd name="connsiteX2" fmla="*/ 2540733 w 2887045"/>
                  <a:gd name="connsiteY2" fmla="*/ 198995 h 608701"/>
                  <a:gd name="connsiteX3" fmla="*/ 2887045 w 2887045"/>
                  <a:gd name="connsiteY3" fmla="*/ 608701 h 608701"/>
                  <a:gd name="connsiteX0" fmla="*/ 0 w 2887045"/>
                  <a:gd name="connsiteY0" fmla="*/ 0 h 608701"/>
                  <a:gd name="connsiteX1" fmla="*/ 2105695 w 2887045"/>
                  <a:gd name="connsiteY1" fmla="*/ 264017 h 608701"/>
                  <a:gd name="connsiteX2" fmla="*/ 2887045 w 2887045"/>
                  <a:gd name="connsiteY2" fmla="*/ 608701 h 608701"/>
                  <a:gd name="connsiteX0" fmla="*/ 0 w 2887045"/>
                  <a:gd name="connsiteY0" fmla="*/ 0 h 608701"/>
                  <a:gd name="connsiteX1" fmla="*/ 2105695 w 2887045"/>
                  <a:gd name="connsiteY1" fmla="*/ 264017 h 608701"/>
                  <a:gd name="connsiteX2" fmla="*/ 2887045 w 2887045"/>
                  <a:gd name="connsiteY2" fmla="*/ 608701 h 608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7045" h="608701">
                    <a:moveTo>
                      <a:pt x="0" y="0"/>
                    </a:moveTo>
                    <a:cubicBezTo>
                      <a:pt x="770585" y="51515"/>
                      <a:pt x="1624521" y="162567"/>
                      <a:pt x="2105695" y="264017"/>
                    </a:cubicBezTo>
                    <a:cubicBezTo>
                      <a:pt x="2596504" y="428041"/>
                      <a:pt x="2724264" y="536892"/>
                      <a:pt x="2887045" y="608701"/>
                    </a:cubicBezTo>
                  </a:path>
                </a:pathLst>
              </a:cu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>
                <a:off x="5357845" y="2357892"/>
                <a:ext cx="2867697" cy="332910"/>
              </a:xfrm>
              <a:custGeom>
                <a:avLst/>
                <a:gdLst>
                  <a:gd name="connsiteX0" fmla="*/ 0 w 3628622"/>
                  <a:gd name="connsiteY0" fmla="*/ 0 h 1085044"/>
                  <a:gd name="connsiteX1" fmla="*/ 2105695 w 3628622"/>
                  <a:gd name="connsiteY1" fmla="*/ 264017 h 1085044"/>
                  <a:gd name="connsiteX2" fmla="*/ 3387143 w 3628622"/>
                  <a:gd name="connsiteY2" fmla="*/ 965915 h 1085044"/>
                  <a:gd name="connsiteX3" fmla="*/ 3554569 w 3628622"/>
                  <a:gd name="connsiteY3" fmla="*/ 978794 h 1085044"/>
                  <a:gd name="connsiteX4" fmla="*/ 3561008 w 3628622"/>
                  <a:gd name="connsiteY4" fmla="*/ 1010992 h 1085044"/>
                  <a:gd name="connsiteX0" fmla="*/ 0 w 3601791"/>
                  <a:gd name="connsiteY0" fmla="*/ 0 h 1038489"/>
                  <a:gd name="connsiteX1" fmla="*/ 2105695 w 3601791"/>
                  <a:gd name="connsiteY1" fmla="*/ 264017 h 1038489"/>
                  <a:gd name="connsiteX2" fmla="*/ 3387143 w 3601791"/>
                  <a:gd name="connsiteY2" fmla="*/ 965915 h 1038489"/>
                  <a:gd name="connsiteX3" fmla="*/ 3393583 w 3601791"/>
                  <a:gd name="connsiteY3" fmla="*/ 699458 h 1038489"/>
                  <a:gd name="connsiteX4" fmla="*/ 3554569 w 3601791"/>
                  <a:gd name="connsiteY4" fmla="*/ 978794 h 1038489"/>
                  <a:gd name="connsiteX5" fmla="*/ 3561008 w 3601791"/>
                  <a:gd name="connsiteY5" fmla="*/ 1010992 h 1038489"/>
                  <a:gd name="connsiteX0" fmla="*/ 0 w 3601791"/>
                  <a:gd name="connsiteY0" fmla="*/ 0 h 1038489"/>
                  <a:gd name="connsiteX1" fmla="*/ 2105695 w 3601791"/>
                  <a:gd name="connsiteY1" fmla="*/ 264017 h 1038489"/>
                  <a:gd name="connsiteX2" fmla="*/ 3387143 w 3601791"/>
                  <a:gd name="connsiteY2" fmla="*/ 965915 h 1038489"/>
                  <a:gd name="connsiteX3" fmla="*/ 3393583 w 3601791"/>
                  <a:gd name="connsiteY3" fmla="*/ 699458 h 1038489"/>
                  <a:gd name="connsiteX4" fmla="*/ 3554569 w 3601791"/>
                  <a:gd name="connsiteY4" fmla="*/ 978794 h 1038489"/>
                  <a:gd name="connsiteX5" fmla="*/ 3561008 w 3601791"/>
                  <a:gd name="connsiteY5" fmla="*/ 1010992 h 1038489"/>
                  <a:gd name="connsiteX0" fmla="*/ 0 w 3601791"/>
                  <a:gd name="connsiteY0" fmla="*/ 0 h 1038489"/>
                  <a:gd name="connsiteX1" fmla="*/ 2105695 w 3601791"/>
                  <a:gd name="connsiteY1" fmla="*/ 264017 h 1038489"/>
                  <a:gd name="connsiteX2" fmla="*/ 3387143 w 3601791"/>
                  <a:gd name="connsiteY2" fmla="*/ 965915 h 1038489"/>
                  <a:gd name="connsiteX3" fmla="*/ 3393583 w 3601791"/>
                  <a:gd name="connsiteY3" fmla="*/ 699458 h 1038489"/>
                  <a:gd name="connsiteX4" fmla="*/ 3554569 w 3601791"/>
                  <a:gd name="connsiteY4" fmla="*/ 978794 h 1038489"/>
                  <a:gd name="connsiteX5" fmla="*/ 3561008 w 3601791"/>
                  <a:gd name="connsiteY5" fmla="*/ 1010992 h 1038489"/>
                  <a:gd name="connsiteX0" fmla="*/ 0 w 3601791"/>
                  <a:gd name="connsiteY0" fmla="*/ 0 h 1038489"/>
                  <a:gd name="connsiteX1" fmla="*/ 2105695 w 3601791"/>
                  <a:gd name="connsiteY1" fmla="*/ 264017 h 1038489"/>
                  <a:gd name="connsiteX2" fmla="*/ 3387143 w 3601791"/>
                  <a:gd name="connsiteY2" fmla="*/ 965915 h 1038489"/>
                  <a:gd name="connsiteX3" fmla="*/ 3393583 w 3601791"/>
                  <a:gd name="connsiteY3" fmla="*/ 699458 h 1038489"/>
                  <a:gd name="connsiteX4" fmla="*/ 3554569 w 3601791"/>
                  <a:gd name="connsiteY4" fmla="*/ 978794 h 1038489"/>
                  <a:gd name="connsiteX5" fmla="*/ 3561008 w 3601791"/>
                  <a:gd name="connsiteY5" fmla="*/ 1010992 h 1038489"/>
                  <a:gd name="connsiteX0" fmla="*/ 0 w 3794317"/>
                  <a:gd name="connsiteY0" fmla="*/ 0 h 1225282"/>
                  <a:gd name="connsiteX1" fmla="*/ 2105695 w 3794317"/>
                  <a:gd name="connsiteY1" fmla="*/ 264017 h 1225282"/>
                  <a:gd name="connsiteX2" fmla="*/ 3387143 w 3794317"/>
                  <a:gd name="connsiteY2" fmla="*/ 965915 h 1225282"/>
                  <a:gd name="connsiteX3" fmla="*/ 3393583 w 3794317"/>
                  <a:gd name="connsiteY3" fmla="*/ 699458 h 1225282"/>
                  <a:gd name="connsiteX4" fmla="*/ 3554569 w 3794317"/>
                  <a:gd name="connsiteY4" fmla="*/ 978794 h 1225282"/>
                  <a:gd name="connsiteX5" fmla="*/ 3775290 w 3794317"/>
                  <a:gd name="connsiteY5" fmla="*/ 1225282 h 1225282"/>
                  <a:gd name="connsiteX0" fmla="*/ 0 w 3775290"/>
                  <a:gd name="connsiteY0" fmla="*/ 0 h 1299164"/>
                  <a:gd name="connsiteX1" fmla="*/ 2105695 w 3775290"/>
                  <a:gd name="connsiteY1" fmla="*/ 264017 h 1299164"/>
                  <a:gd name="connsiteX2" fmla="*/ 3387143 w 3775290"/>
                  <a:gd name="connsiteY2" fmla="*/ 965915 h 1299164"/>
                  <a:gd name="connsiteX3" fmla="*/ 3393583 w 3775290"/>
                  <a:gd name="connsiteY3" fmla="*/ 699458 h 1299164"/>
                  <a:gd name="connsiteX4" fmla="*/ 3554569 w 3775290"/>
                  <a:gd name="connsiteY4" fmla="*/ 978794 h 1299164"/>
                  <a:gd name="connsiteX5" fmla="*/ 3567448 w 3775290"/>
                  <a:gd name="connsiteY5" fmla="*/ 1258083 h 1299164"/>
                  <a:gd name="connsiteX6" fmla="*/ 3775290 w 3775290"/>
                  <a:gd name="connsiteY6" fmla="*/ 1225282 h 1299164"/>
                  <a:gd name="connsiteX0" fmla="*/ 0 w 3775290"/>
                  <a:gd name="connsiteY0" fmla="*/ 0 h 1299164"/>
                  <a:gd name="connsiteX1" fmla="*/ 2105695 w 3775290"/>
                  <a:gd name="connsiteY1" fmla="*/ 264017 h 1299164"/>
                  <a:gd name="connsiteX2" fmla="*/ 3387143 w 3775290"/>
                  <a:gd name="connsiteY2" fmla="*/ 965915 h 1299164"/>
                  <a:gd name="connsiteX3" fmla="*/ 3393583 w 3775290"/>
                  <a:gd name="connsiteY3" fmla="*/ 699458 h 1299164"/>
                  <a:gd name="connsiteX4" fmla="*/ 3554569 w 3775290"/>
                  <a:gd name="connsiteY4" fmla="*/ 978794 h 1299164"/>
                  <a:gd name="connsiteX5" fmla="*/ 3567448 w 3775290"/>
                  <a:gd name="connsiteY5" fmla="*/ 1258083 h 1299164"/>
                  <a:gd name="connsiteX6" fmla="*/ 3775290 w 3775290"/>
                  <a:gd name="connsiteY6" fmla="*/ 1225282 h 1299164"/>
                  <a:gd name="connsiteX0" fmla="*/ 0 w 3775290"/>
                  <a:gd name="connsiteY0" fmla="*/ 0 h 1225282"/>
                  <a:gd name="connsiteX1" fmla="*/ 2105695 w 3775290"/>
                  <a:gd name="connsiteY1" fmla="*/ 264017 h 1225282"/>
                  <a:gd name="connsiteX2" fmla="*/ 3387143 w 3775290"/>
                  <a:gd name="connsiteY2" fmla="*/ 965915 h 1225282"/>
                  <a:gd name="connsiteX3" fmla="*/ 3393583 w 3775290"/>
                  <a:gd name="connsiteY3" fmla="*/ 699458 h 1225282"/>
                  <a:gd name="connsiteX4" fmla="*/ 3554569 w 3775290"/>
                  <a:gd name="connsiteY4" fmla="*/ 978794 h 1225282"/>
                  <a:gd name="connsiteX5" fmla="*/ 3775290 w 3775290"/>
                  <a:gd name="connsiteY5" fmla="*/ 1225282 h 1225282"/>
                  <a:gd name="connsiteX0" fmla="*/ 0 w 3601791"/>
                  <a:gd name="connsiteY0" fmla="*/ 0 h 1038489"/>
                  <a:gd name="connsiteX1" fmla="*/ 2105695 w 3601791"/>
                  <a:gd name="connsiteY1" fmla="*/ 264017 h 1038489"/>
                  <a:gd name="connsiteX2" fmla="*/ 3387143 w 3601791"/>
                  <a:gd name="connsiteY2" fmla="*/ 965915 h 1038489"/>
                  <a:gd name="connsiteX3" fmla="*/ 3393583 w 3601791"/>
                  <a:gd name="connsiteY3" fmla="*/ 699458 h 1038489"/>
                  <a:gd name="connsiteX4" fmla="*/ 3554569 w 3601791"/>
                  <a:gd name="connsiteY4" fmla="*/ 978794 h 1038489"/>
                  <a:gd name="connsiteX0" fmla="*/ 0 w 3601791"/>
                  <a:gd name="connsiteY0" fmla="*/ 0 h 1038489"/>
                  <a:gd name="connsiteX1" fmla="*/ 2105695 w 3601791"/>
                  <a:gd name="connsiteY1" fmla="*/ 264017 h 1038489"/>
                  <a:gd name="connsiteX2" fmla="*/ 3387143 w 3601791"/>
                  <a:gd name="connsiteY2" fmla="*/ 965915 h 1038489"/>
                  <a:gd name="connsiteX3" fmla="*/ 3393583 w 3601791"/>
                  <a:gd name="connsiteY3" fmla="*/ 699458 h 1038489"/>
                  <a:gd name="connsiteX0" fmla="*/ 0 w 3601791"/>
                  <a:gd name="connsiteY0" fmla="*/ 0 h 1038489"/>
                  <a:gd name="connsiteX1" fmla="*/ 2105695 w 3601791"/>
                  <a:gd name="connsiteY1" fmla="*/ 264017 h 1038489"/>
                  <a:gd name="connsiteX2" fmla="*/ 3387143 w 3601791"/>
                  <a:gd name="connsiteY2" fmla="*/ 965915 h 1038489"/>
                  <a:gd name="connsiteX3" fmla="*/ 3393583 w 3601791"/>
                  <a:gd name="connsiteY3" fmla="*/ 699458 h 1038489"/>
                  <a:gd name="connsiteX0" fmla="*/ 0 w 3387143"/>
                  <a:gd name="connsiteY0" fmla="*/ 0 h 965915"/>
                  <a:gd name="connsiteX1" fmla="*/ 2105695 w 3387143"/>
                  <a:gd name="connsiteY1" fmla="*/ 264017 h 965915"/>
                  <a:gd name="connsiteX2" fmla="*/ 3387143 w 3387143"/>
                  <a:gd name="connsiteY2" fmla="*/ 965915 h 965915"/>
                  <a:gd name="connsiteX0" fmla="*/ 0 w 2887045"/>
                  <a:gd name="connsiteY0" fmla="*/ 0 h 608701"/>
                  <a:gd name="connsiteX1" fmla="*/ 2105695 w 2887045"/>
                  <a:gd name="connsiteY1" fmla="*/ 264017 h 608701"/>
                  <a:gd name="connsiteX2" fmla="*/ 2887045 w 2887045"/>
                  <a:gd name="connsiteY2" fmla="*/ 608701 h 608701"/>
                  <a:gd name="connsiteX0" fmla="*/ 0 w 2887045"/>
                  <a:gd name="connsiteY0" fmla="*/ 0 h 608701"/>
                  <a:gd name="connsiteX1" fmla="*/ 2105695 w 2887045"/>
                  <a:gd name="connsiteY1" fmla="*/ 264017 h 608701"/>
                  <a:gd name="connsiteX2" fmla="*/ 2887045 w 2887045"/>
                  <a:gd name="connsiteY2" fmla="*/ 608701 h 608701"/>
                  <a:gd name="connsiteX0" fmla="*/ 0 w 2887045"/>
                  <a:gd name="connsiteY0" fmla="*/ 0 h 608701"/>
                  <a:gd name="connsiteX1" fmla="*/ 2105695 w 2887045"/>
                  <a:gd name="connsiteY1" fmla="*/ 264017 h 608701"/>
                  <a:gd name="connsiteX2" fmla="*/ 2462855 w 2887045"/>
                  <a:gd name="connsiteY2" fmla="*/ 341871 h 608701"/>
                  <a:gd name="connsiteX3" fmla="*/ 2887045 w 2887045"/>
                  <a:gd name="connsiteY3" fmla="*/ 608701 h 608701"/>
                  <a:gd name="connsiteX0" fmla="*/ 0 w 2887045"/>
                  <a:gd name="connsiteY0" fmla="*/ 0 h 608701"/>
                  <a:gd name="connsiteX1" fmla="*/ 2105695 w 2887045"/>
                  <a:gd name="connsiteY1" fmla="*/ 264017 h 608701"/>
                  <a:gd name="connsiteX2" fmla="*/ 2887045 w 2887045"/>
                  <a:gd name="connsiteY2" fmla="*/ 608701 h 608701"/>
                  <a:gd name="connsiteX0" fmla="*/ 0 w 2887045"/>
                  <a:gd name="connsiteY0" fmla="*/ 0 h 608701"/>
                  <a:gd name="connsiteX1" fmla="*/ 2105695 w 2887045"/>
                  <a:gd name="connsiteY1" fmla="*/ 264017 h 608701"/>
                  <a:gd name="connsiteX2" fmla="*/ 2540733 w 2887045"/>
                  <a:gd name="connsiteY2" fmla="*/ 198995 h 608701"/>
                  <a:gd name="connsiteX3" fmla="*/ 2887045 w 2887045"/>
                  <a:gd name="connsiteY3" fmla="*/ 608701 h 608701"/>
                  <a:gd name="connsiteX0" fmla="*/ 0 w 2887045"/>
                  <a:gd name="connsiteY0" fmla="*/ 0 h 608701"/>
                  <a:gd name="connsiteX1" fmla="*/ 2105695 w 2887045"/>
                  <a:gd name="connsiteY1" fmla="*/ 264017 h 608701"/>
                  <a:gd name="connsiteX2" fmla="*/ 2887045 w 2887045"/>
                  <a:gd name="connsiteY2" fmla="*/ 608701 h 608701"/>
                  <a:gd name="connsiteX0" fmla="*/ 0 w 2887045"/>
                  <a:gd name="connsiteY0" fmla="*/ 0 h 608701"/>
                  <a:gd name="connsiteX1" fmla="*/ 2105695 w 2887045"/>
                  <a:gd name="connsiteY1" fmla="*/ 264017 h 608701"/>
                  <a:gd name="connsiteX2" fmla="*/ 2887045 w 2887045"/>
                  <a:gd name="connsiteY2" fmla="*/ 608701 h 608701"/>
                  <a:gd name="connsiteX0" fmla="*/ 0 w 2744137"/>
                  <a:gd name="connsiteY0" fmla="*/ 0 h 428041"/>
                  <a:gd name="connsiteX1" fmla="*/ 2105695 w 2744137"/>
                  <a:gd name="connsiteY1" fmla="*/ 264017 h 428041"/>
                  <a:gd name="connsiteX2" fmla="*/ 2744137 w 2744137"/>
                  <a:gd name="connsiteY2" fmla="*/ 322925 h 428041"/>
                  <a:gd name="connsiteX0" fmla="*/ 0 w 2744137"/>
                  <a:gd name="connsiteY0" fmla="*/ 0 h 322925"/>
                  <a:gd name="connsiteX1" fmla="*/ 2744137 w 2744137"/>
                  <a:gd name="connsiteY1" fmla="*/ 322925 h 322925"/>
                  <a:gd name="connsiteX0" fmla="*/ 0 w 2868474"/>
                  <a:gd name="connsiteY0" fmla="*/ 0 h 332171"/>
                  <a:gd name="connsiteX1" fmla="*/ 2868474 w 2868474"/>
                  <a:gd name="connsiteY1" fmla="*/ 332171 h 33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68474" h="332171">
                    <a:moveTo>
                      <a:pt x="0" y="0"/>
                    </a:moveTo>
                    <a:lnTo>
                      <a:pt x="2868474" y="332171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>
                <a:off x="5429538" y="2286555"/>
                <a:ext cx="2830976" cy="721870"/>
              </a:xfrm>
              <a:custGeom>
                <a:avLst/>
                <a:gdLst>
                  <a:gd name="connsiteX0" fmla="*/ 0 w 3628622"/>
                  <a:gd name="connsiteY0" fmla="*/ 0 h 1085044"/>
                  <a:gd name="connsiteX1" fmla="*/ 2105695 w 3628622"/>
                  <a:gd name="connsiteY1" fmla="*/ 264017 h 1085044"/>
                  <a:gd name="connsiteX2" fmla="*/ 3387143 w 3628622"/>
                  <a:gd name="connsiteY2" fmla="*/ 965915 h 1085044"/>
                  <a:gd name="connsiteX3" fmla="*/ 3554569 w 3628622"/>
                  <a:gd name="connsiteY3" fmla="*/ 978794 h 1085044"/>
                  <a:gd name="connsiteX4" fmla="*/ 3561008 w 3628622"/>
                  <a:gd name="connsiteY4" fmla="*/ 1010992 h 1085044"/>
                  <a:gd name="connsiteX0" fmla="*/ 0 w 3601791"/>
                  <a:gd name="connsiteY0" fmla="*/ 0 h 1038489"/>
                  <a:gd name="connsiteX1" fmla="*/ 2105695 w 3601791"/>
                  <a:gd name="connsiteY1" fmla="*/ 264017 h 1038489"/>
                  <a:gd name="connsiteX2" fmla="*/ 3387143 w 3601791"/>
                  <a:gd name="connsiteY2" fmla="*/ 965915 h 1038489"/>
                  <a:gd name="connsiteX3" fmla="*/ 3393583 w 3601791"/>
                  <a:gd name="connsiteY3" fmla="*/ 699458 h 1038489"/>
                  <a:gd name="connsiteX4" fmla="*/ 3554569 w 3601791"/>
                  <a:gd name="connsiteY4" fmla="*/ 978794 h 1038489"/>
                  <a:gd name="connsiteX5" fmla="*/ 3561008 w 3601791"/>
                  <a:gd name="connsiteY5" fmla="*/ 1010992 h 1038489"/>
                  <a:gd name="connsiteX0" fmla="*/ 0 w 3601791"/>
                  <a:gd name="connsiteY0" fmla="*/ 0 h 1038489"/>
                  <a:gd name="connsiteX1" fmla="*/ 2105695 w 3601791"/>
                  <a:gd name="connsiteY1" fmla="*/ 264017 h 1038489"/>
                  <a:gd name="connsiteX2" fmla="*/ 3387143 w 3601791"/>
                  <a:gd name="connsiteY2" fmla="*/ 965915 h 1038489"/>
                  <a:gd name="connsiteX3" fmla="*/ 3393583 w 3601791"/>
                  <a:gd name="connsiteY3" fmla="*/ 699458 h 1038489"/>
                  <a:gd name="connsiteX4" fmla="*/ 3554569 w 3601791"/>
                  <a:gd name="connsiteY4" fmla="*/ 978794 h 1038489"/>
                  <a:gd name="connsiteX5" fmla="*/ 3561008 w 3601791"/>
                  <a:gd name="connsiteY5" fmla="*/ 1010992 h 1038489"/>
                  <a:gd name="connsiteX0" fmla="*/ 0 w 3601791"/>
                  <a:gd name="connsiteY0" fmla="*/ 0 h 1038489"/>
                  <a:gd name="connsiteX1" fmla="*/ 2105695 w 3601791"/>
                  <a:gd name="connsiteY1" fmla="*/ 264017 h 1038489"/>
                  <a:gd name="connsiteX2" fmla="*/ 3387143 w 3601791"/>
                  <a:gd name="connsiteY2" fmla="*/ 965915 h 1038489"/>
                  <a:gd name="connsiteX3" fmla="*/ 3393583 w 3601791"/>
                  <a:gd name="connsiteY3" fmla="*/ 699458 h 1038489"/>
                  <a:gd name="connsiteX4" fmla="*/ 3554569 w 3601791"/>
                  <a:gd name="connsiteY4" fmla="*/ 978794 h 1038489"/>
                  <a:gd name="connsiteX5" fmla="*/ 3561008 w 3601791"/>
                  <a:gd name="connsiteY5" fmla="*/ 1010992 h 1038489"/>
                  <a:gd name="connsiteX0" fmla="*/ 0 w 3601791"/>
                  <a:gd name="connsiteY0" fmla="*/ 0 h 1038489"/>
                  <a:gd name="connsiteX1" fmla="*/ 2105695 w 3601791"/>
                  <a:gd name="connsiteY1" fmla="*/ 264017 h 1038489"/>
                  <a:gd name="connsiteX2" fmla="*/ 3387143 w 3601791"/>
                  <a:gd name="connsiteY2" fmla="*/ 965915 h 1038489"/>
                  <a:gd name="connsiteX3" fmla="*/ 3393583 w 3601791"/>
                  <a:gd name="connsiteY3" fmla="*/ 699458 h 1038489"/>
                  <a:gd name="connsiteX4" fmla="*/ 3554569 w 3601791"/>
                  <a:gd name="connsiteY4" fmla="*/ 978794 h 1038489"/>
                  <a:gd name="connsiteX5" fmla="*/ 3561008 w 3601791"/>
                  <a:gd name="connsiteY5" fmla="*/ 1010992 h 1038489"/>
                  <a:gd name="connsiteX0" fmla="*/ 0 w 3794317"/>
                  <a:gd name="connsiteY0" fmla="*/ 0 h 1225282"/>
                  <a:gd name="connsiteX1" fmla="*/ 2105695 w 3794317"/>
                  <a:gd name="connsiteY1" fmla="*/ 264017 h 1225282"/>
                  <a:gd name="connsiteX2" fmla="*/ 3387143 w 3794317"/>
                  <a:gd name="connsiteY2" fmla="*/ 965915 h 1225282"/>
                  <a:gd name="connsiteX3" fmla="*/ 3393583 w 3794317"/>
                  <a:gd name="connsiteY3" fmla="*/ 699458 h 1225282"/>
                  <a:gd name="connsiteX4" fmla="*/ 3554569 w 3794317"/>
                  <a:gd name="connsiteY4" fmla="*/ 978794 h 1225282"/>
                  <a:gd name="connsiteX5" fmla="*/ 3775290 w 3794317"/>
                  <a:gd name="connsiteY5" fmla="*/ 1225282 h 1225282"/>
                  <a:gd name="connsiteX0" fmla="*/ 0 w 3775290"/>
                  <a:gd name="connsiteY0" fmla="*/ 0 h 1299164"/>
                  <a:gd name="connsiteX1" fmla="*/ 2105695 w 3775290"/>
                  <a:gd name="connsiteY1" fmla="*/ 264017 h 1299164"/>
                  <a:gd name="connsiteX2" fmla="*/ 3387143 w 3775290"/>
                  <a:gd name="connsiteY2" fmla="*/ 965915 h 1299164"/>
                  <a:gd name="connsiteX3" fmla="*/ 3393583 w 3775290"/>
                  <a:gd name="connsiteY3" fmla="*/ 699458 h 1299164"/>
                  <a:gd name="connsiteX4" fmla="*/ 3554569 w 3775290"/>
                  <a:gd name="connsiteY4" fmla="*/ 978794 h 1299164"/>
                  <a:gd name="connsiteX5" fmla="*/ 3567448 w 3775290"/>
                  <a:gd name="connsiteY5" fmla="*/ 1258083 h 1299164"/>
                  <a:gd name="connsiteX6" fmla="*/ 3775290 w 3775290"/>
                  <a:gd name="connsiteY6" fmla="*/ 1225282 h 1299164"/>
                  <a:gd name="connsiteX0" fmla="*/ 0 w 3775290"/>
                  <a:gd name="connsiteY0" fmla="*/ 0 h 1299164"/>
                  <a:gd name="connsiteX1" fmla="*/ 2105695 w 3775290"/>
                  <a:gd name="connsiteY1" fmla="*/ 264017 h 1299164"/>
                  <a:gd name="connsiteX2" fmla="*/ 3387143 w 3775290"/>
                  <a:gd name="connsiteY2" fmla="*/ 965915 h 1299164"/>
                  <a:gd name="connsiteX3" fmla="*/ 3393583 w 3775290"/>
                  <a:gd name="connsiteY3" fmla="*/ 699458 h 1299164"/>
                  <a:gd name="connsiteX4" fmla="*/ 3554569 w 3775290"/>
                  <a:gd name="connsiteY4" fmla="*/ 978794 h 1299164"/>
                  <a:gd name="connsiteX5" fmla="*/ 3567448 w 3775290"/>
                  <a:gd name="connsiteY5" fmla="*/ 1258083 h 1299164"/>
                  <a:gd name="connsiteX6" fmla="*/ 3775290 w 3775290"/>
                  <a:gd name="connsiteY6" fmla="*/ 1225282 h 1299164"/>
                  <a:gd name="connsiteX0" fmla="*/ 0 w 3775290"/>
                  <a:gd name="connsiteY0" fmla="*/ 0 h 1225282"/>
                  <a:gd name="connsiteX1" fmla="*/ 2105695 w 3775290"/>
                  <a:gd name="connsiteY1" fmla="*/ 264017 h 1225282"/>
                  <a:gd name="connsiteX2" fmla="*/ 3387143 w 3775290"/>
                  <a:gd name="connsiteY2" fmla="*/ 965915 h 1225282"/>
                  <a:gd name="connsiteX3" fmla="*/ 3393583 w 3775290"/>
                  <a:gd name="connsiteY3" fmla="*/ 699458 h 1225282"/>
                  <a:gd name="connsiteX4" fmla="*/ 3554569 w 3775290"/>
                  <a:gd name="connsiteY4" fmla="*/ 978794 h 1225282"/>
                  <a:gd name="connsiteX5" fmla="*/ 3775290 w 3775290"/>
                  <a:gd name="connsiteY5" fmla="*/ 1225282 h 1225282"/>
                  <a:gd name="connsiteX0" fmla="*/ 0 w 3601791"/>
                  <a:gd name="connsiteY0" fmla="*/ 0 h 1038489"/>
                  <a:gd name="connsiteX1" fmla="*/ 2105695 w 3601791"/>
                  <a:gd name="connsiteY1" fmla="*/ 264017 h 1038489"/>
                  <a:gd name="connsiteX2" fmla="*/ 3387143 w 3601791"/>
                  <a:gd name="connsiteY2" fmla="*/ 965915 h 1038489"/>
                  <a:gd name="connsiteX3" fmla="*/ 3393583 w 3601791"/>
                  <a:gd name="connsiteY3" fmla="*/ 699458 h 1038489"/>
                  <a:gd name="connsiteX4" fmla="*/ 3554569 w 3601791"/>
                  <a:gd name="connsiteY4" fmla="*/ 978794 h 1038489"/>
                  <a:gd name="connsiteX0" fmla="*/ 0 w 3601791"/>
                  <a:gd name="connsiteY0" fmla="*/ 0 h 1038489"/>
                  <a:gd name="connsiteX1" fmla="*/ 2105695 w 3601791"/>
                  <a:gd name="connsiteY1" fmla="*/ 264017 h 1038489"/>
                  <a:gd name="connsiteX2" fmla="*/ 3387143 w 3601791"/>
                  <a:gd name="connsiteY2" fmla="*/ 965915 h 1038489"/>
                  <a:gd name="connsiteX3" fmla="*/ 3393583 w 3601791"/>
                  <a:gd name="connsiteY3" fmla="*/ 699458 h 1038489"/>
                  <a:gd name="connsiteX0" fmla="*/ 0 w 3601791"/>
                  <a:gd name="connsiteY0" fmla="*/ 0 h 1038489"/>
                  <a:gd name="connsiteX1" fmla="*/ 2105695 w 3601791"/>
                  <a:gd name="connsiteY1" fmla="*/ 264017 h 1038489"/>
                  <a:gd name="connsiteX2" fmla="*/ 3387143 w 3601791"/>
                  <a:gd name="connsiteY2" fmla="*/ 965915 h 1038489"/>
                  <a:gd name="connsiteX3" fmla="*/ 3393583 w 3601791"/>
                  <a:gd name="connsiteY3" fmla="*/ 699458 h 1038489"/>
                  <a:gd name="connsiteX0" fmla="*/ 0 w 3387143"/>
                  <a:gd name="connsiteY0" fmla="*/ 0 h 965915"/>
                  <a:gd name="connsiteX1" fmla="*/ 2105695 w 3387143"/>
                  <a:gd name="connsiteY1" fmla="*/ 264017 h 965915"/>
                  <a:gd name="connsiteX2" fmla="*/ 3387143 w 3387143"/>
                  <a:gd name="connsiteY2" fmla="*/ 965915 h 965915"/>
                  <a:gd name="connsiteX0" fmla="*/ 0 w 2887045"/>
                  <a:gd name="connsiteY0" fmla="*/ 0 h 608701"/>
                  <a:gd name="connsiteX1" fmla="*/ 2105695 w 2887045"/>
                  <a:gd name="connsiteY1" fmla="*/ 264017 h 608701"/>
                  <a:gd name="connsiteX2" fmla="*/ 2887045 w 2887045"/>
                  <a:gd name="connsiteY2" fmla="*/ 608701 h 608701"/>
                  <a:gd name="connsiteX0" fmla="*/ 0 w 2887045"/>
                  <a:gd name="connsiteY0" fmla="*/ 0 h 608701"/>
                  <a:gd name="connsiteX1" fmla="*/ 2105695 w 2887045"/>
                  <a:gd name="connsiteY1" fmla="*/ 264017 h 608701"/>
                  <a:gd name="connsiteX2" fmla="*/ 2887045 w 2887045"/>
                  <a:gd name="connsiteY2" fmla="*/ 608701 h 608701"/>
                  <a:gd name="connsiteX0" fmla="*/ 0 w 2887045"/>
                  <a:gd name="connsiteY0" fmla="*/ 0 h 608701"/>
                  <a:gd name="connsiteX1" fmla="*/ 2105695 w 2887045"/>
                  <a:gd name="connsiteY1" fmla="*/ 264017 h 608701"/>
                  <a:gd name="connsiteX2" fmla="*/ 2462855 w 2887045"/>
                  <a:gd name="connsiteY2" fmla="*/ 341871 h 608701"/>
                  <a:gd name="connsiteX3" fmla="*/ 2887045 w 2887045"/>
                  <a:gd name="connsiteY3" fmla="*/ 608701 h 608701"/>
                  <a:gd name="connsiteX0" fmla="*/ 0 w 2887045"/>
                  <a:gd name="connsiteY0" fmla="*/ 0 h 608701"/>
                  <a:gd name="connsiteX1" fmla="*/ 2105695 w 2887045"/>
                  <a:gd name="connsiteY1" fmla="*/ 264017 h 608701"/>
                  <a:gd name="connsiteX2" fmla="*/ 2887045 w 2887045"/>
                  <a:gd name="connsiteY2" fmla="*/ 608701 h 608701"/>
                  <a:gd name="connsiteX0" fmla="*/ 0 w 2887045"/>
                  <a:gd name="connsiteY0" fmla="*/ 0 h 608701"/>
                  <a:gd name="connsiteX1" fmla="*/ 2105695 w 2887045"/>
                  <a:gd name="connsiteY1" fmla="*/ 264017 h 608701"/>
                  <a:gd name="connsiteX2" fmla="*/ 2540733 w 2887045"/>
                  <a:gd name="connsiteY2" fmla="*/ 198995 h 608701"/>
                  <a:gd name="connsiteX3" fmla="*/ 2887045 w 2887045"/>
                  <a:gd name="connsiteY3" fmla="*/ 608701 h 608701"/>
                  <a:gd name="connsiteX0" fmla="*/ 0 w 2887045"/>
                  <a:gd name="connsiteY0" fmla="*/ 0 h 608701"/>
                  <a:gd name="connsiteX1" fmla="*/ 2105695 w 2887045"/>
                  <a:gd name="connsiteY1" fmla="*/ 264017 h 608701"/>
                  <a:gd name="connsiteX2" fmla="*/ 2887045 w 2887045"/>
                  <a:gd name="connsiteY2" fmla="*/ 608701 h 608701"/>
                  <a:gd name="connsiteX0" fmla="*/ 0 w 2887045"/>
                  <a:gd name="connsiteY0" fmla="*/ 0 h 608701"/>
                  <a:gd name="connsiteX1" fmla="*/ 2105695 w 2887045"/>
                  <a:gd name="connsiteY1" fmla="*/ 264017 h 608701"/>
                  <a:gd name="connsiteX2" fmla="*/ 2887045 w 2887045"/>
                  <a:gd name="connsiteY2" fmla="*/ 608701 h 608701"/>
                  <a:gd name="connsiteX0" fmla="*/ 0 w 2744137"/>
                  <a:gd name="connsiteY0" fmla="*/ 0 h 428041"/>
                  <a:gd name="connsiteX1" fmla="*/ 2105695 w 2744137"/>
                  <a:gd name="connsiteY1" fmla="*/ 264017 h 428041"/>
                  <a:gd name="connsiteX2" fmla="*/ 2744137 w 2744137"/>
                  <a:gd name="connsiteY2" fmla="*/ 322925 h 428041"/>
                  <a:gd name="connsiteX0" fmla="*/ 0 w 2744137"/>
                  <a:gd name="connsiteY0" fmla="*/ 0 h 322925"/>
                  <a:gd name="connsiteX1" fmla="*/ 2744137 w 2744137"/>
                  <a:gd name="connsiteY1" fmla="*/ 322925 h 322925"/>
                  <a:gd name="connsiteX0" fmla="*/ 0 w 2868474"/>
                  <a:gd name="connsiteY0" fmla="*/ 0 h 332171"/>
                  <a:gd name="connsiteX1" fmla="*/ 2868474 w 2868474"/>
                  <a:gd name="connsiteY1" fmla="*/ 332171 h 332171"/>
                  <a:gd name="connsiteX0" fmla="*/ 0 w 2725566"/>
                  <a:gd name="connsiteY0" fmla="*/ 0 h 689337"/>
                  <a:gd name="connsiteX1" fmla="*/ 2725566 w 2725566"/>
                  <a:gd name="connsiteY1" fmla="*/ 689337 h 689337"/>
                  <a:gd name="connsiteX0" fmla="*/ 0 w 2725566"/>
                  <a:gd name="connsiteY0" fmla="*/ 0 h 689537"/>
                  <a:gd name="connsiteX1" fmla="*/ 1512171 w 2725566"/>
                  <a:gd name="connsiteY1" fmla="*/ 689537 h 689537"/>
                  <a:gd name="connsiteX2" fmla="*/ 2725566 w 2725566"/>
                  <a:gd name="connsiteY2" fmla="*/ 689337 h 689537"/>
                  <a:gd name="connsiteX0" fmla="*/ 0 w 2725566"/>
                  <a:gd name="connsiteY0" fmla="*/ 0 h 689537"/>
                  <a:gd name="connsiteX1" fmla="*/ 1512171 w 2725566"/>
                  <a:gd name="connsiteY1" fmla="*/ 689537 h 689537"/>
                  <a:gd name="connsiteX2" fmla="*/ 2725566 w 2725566"/>
                  <a:gd name="connsiteY2" fmla="*/ 689337 h 689537"/>
                  <a:gd name="connsiteX0" fmla="*/ 0 w 2725566"/>
                  <a:gd name="connsiteY0" fmla="*/ 0 h 716123"/>
                  <a:gd name="connsiteX1" fmla="*/ 1512171 w 2725566"/>
                  <a:gd name="connsiteY1" fmla="*/ 689537 h 716123"/>
                  <a:gd name="connsiteX2" fmla="*/ 2725566 w 2725566"/>
                  <a:gd name="connsiteY2" fmla="*/ 689337 h 716123"/>
                  <a:gd name="connsiteX0" fmla="*/ 0 w 2725566"/>
                  <a:gd name="connsiteY0" fmla="*/ 0 h 716123"/>
                  <a:gd name="connsiteX1" fmla="*/ 1512171 w 2725566"/>
                  <a:gd name="connsiteY1" fmla="*/ 689537 h 716123"/>
                  <a:gd name="connsiteX2" fmla="*/ 2725566 w 2725566"/>
                  <a:gd name="connsiteY2" fmla="*/ 689337 h 716123"/>
                  <a:gd name="connsiteX0" fmla="*/ 0 w 2725566"/>
                  <a:gd name="connsiteY0" fmla="*/ 0 h 716123"/>
                  <a:gd name="connsiteX1" fmla="*/ 1512171 w 2725566"/>
                  <a:gd name="connsiteY1" fmla="*/ 689537 h 716123"/>
                  <a:gd name="connsiteX2" fmla="*/ 2725566 w 2725566"/>
                  <a:gd name="connsiteY2" fmla="*/ 689337 h 716123"/>
                  <a:gd name="connsiteX0" fmla="*/ 0 w 2688917"/>
                  <a:gd name="connsiteY0" fmla="*/ 0 h 720715"/>
                  <a:gd name="connsiteX1" fmla="*/ 1512171 w 2688917"/>
                  <a:gd name="connsiteY1" fmla="*/ 689537 h 720715"/>
                  <a:gd name="connsiteX2" fmla="*/ 2688917 w 2688917"/>
                  <a:gd name="connsiteY2" fmla="*/ 720715 h 720715"/>
                  <a:gd name="connsiteX0" fmla="*/ 0 w 2688917"/>
                  <a:gd name="connsiteY0" fmla="*/ 0 h 720715"/>
                  <a:gd name="connsiteX1" fmla="*/ 1512171 w 2688917"/>
                  <a:gd name="connsiteY1" fmla="*/ 689537 h 720715"/>
                  <a:gd name="connsiteX2" fmla="*/ 2688917 w 2688917"/>
                  <a:gd name="connsiteY2" fmla="*/ 720715 h 720715"/>
                  <a:gd name="connsiteX0" fmla="*/ 0 w 2688917"/>
                  <a:gd name="connsiteY0" fmla="*/ 0 h 720715"/>
                  <a:gd name="connsiteX1" fmla="*/ 1512171 w 2688917"/>
                  <a:gd name="connsiteY1" fmla="*/ 689537 h 720715"/>
                  <a:gd name="connsiteX2" fmla="*/ 2688917 w 2688917"/>
                  <a:gd name="connsiteY2" fmla="*/ 720715 h 720715"/>
                  <a:gd name="connsiteX0" fmla="*/ 0 w 2688917"/>
                  <a:gd name="connsiteY0" fmla="*/ 0 h 753336"/>
                  <a:gd name="connsiteX1" fmla="*/ 1512171 w 2688917"/>
                  <a:gd name="connsiteY1" fmla="*/ 689537 h 753336"/>
                  <a:gd name="connsiteX2" fmla="*/ 2688917 w 2688917"/>
                  <a:gd name="connsiteY2" fmla="*/ 720715 h 753336"/>
                  <a:gd name="connsiteX0" fmla="*/ 0 w 2688917"/>
                  <a:gd name="connsiteY0" fmla="*/ 0 h 777671"/>
                  <a:gd name="connsiteX1" fmla="*/ 1512171 w 2688917"/>
                  <a:gd name="connsiteY1" fmla="*/ 689537 h 777671"/>
                  <a:gd name="connsiteX2" fmla="*/ 2688917 w 2688917"/>
                  <a:gd name="connsiteY2" fmla="*/ 720715 h 777671"/>
                  <a:gd name="connsiteX0" fmla="*/ 0 w 2688917"/>
                  <a:gd name="connsiteY0" fmla="*/ 0 h 777671"/>
                  <a:gd name="connsiteX1" fmla="*/ 1512171 w 2688917"/>
                  <a:gd name="connsiteY1" fmla="*/ 689537 h 777671"/>
                  <a:gd name="connsiteX2" fmla="*/ 2688917 w 2688917"/>
                  <a:gd name="connsiteY2" fmla="*/ 720715 h 777671"/>
                  <a:gd name="connsiteX0" fmla="*/ 0 w 2688917"/>
                  <a:gd name="connsiteY0" fmla="*/ 0 h 802988"/>
                  <a:gd name="connsiteX1" fmla="*/ 1512171 w 2688917"/>
                  <a:gd name="connsiteY1" fmla="*/ 689537 h 802988"/>
                  <a:gd name="connsiteX2" fmla="*/ 1739969 w 2688917"/>
                  <a:gd name="connsiteY2" fmla="*/ 466366 h 802988"/>
                  <a:gd name="connsiteX3" fmla="*/ 2688917 w 2688917"/>
                  <a:gd name="connsiteY3" fmla="*/ 720715 h 802988"/>
                  <a:gd name="connsiteX0" fmla="*/ 0 w 2688917"/>
                  <a:gd name="connsiteY0" fmla="*/ 0 h 809656"/>
                  <a:gd name="connsiteX1" fmla="*/ 1512171 w 2688917"/>
                  <a:gd name="connsiteY1" fmla="*/ 689537 h 809656"/>
                  <a:gd name="connsiteX2" fmla="*/ 2688917 w 2688917"/>
                  <a:gd name="connsiteY2" fmla="*/ 720715 h 809656"/>
                  <a:gd name="connsiteX0" fmla="*/ 0 w 2688917"/>
                  <a:gd name="connsiteY0" fmla="*/ 0 h 805134"/>
                  <a:gd name="connsiteX1" fmla="*/ 1512171 w 2688917"/>
                  <a:gd name="connsiteY1" fmla="*/ 689537 h 805134"/>
                  <a:gd name="connsiteX2" fmla="*/ 1512808 w 2688917"/>
                  <a:gd name="connsiteY2" fmla="*/ 693581 h 805134"/>
                  <a:gd name="connsiteX3" fmla="*/ 2688917 w 2688917"/>
                  <a:gd name="connsiteY3" fmla="*/ 720715 h 805134"/>
                  <a:gd name="connsiteX0" fmla="*/ 0 w 2688917"/>
                  <a:gd name="connsiteY0" fmla="*/ 0 h 809656"/>
                  <a:gd name="connsiteX1" fmla="*/ 1512171 w 2688917"/>
                  <a:gd name="connsiteY1" fmla="*/ 689537 h 809656"/>
                  <a:gd name="connsiteX2" fmla="*/ 2688917 w 2688917"/>
                  <a:gd name="connsiteY2" fmla="*/ 720715 h 809656"/>
                  <a:gd name="connsiteX0" fmla="*/ 0 w 2688917"/>
                  <a:gd name="connsiteY0" fmla="*/ 0 h 783079"/>
                  <a:gd name="connsiteX1" fmla="*/ 1434278 w 2688917"/>
                  <a:gd name="connsiteY1" fmla="*/ 662960 h 783079"/>
                  <a:gd name="connsiteX2" fmla="*/ 2688917 w 2688917"/>
                  <a:gd name="connsiteY2" fmla="*/ 720715 h 783079"/>
                  <a:gd name="connsiteX0" fmla="*/ 0 w 2688917"/>
                  <a:gd name="connsiteY0" fmla="*/ 0 h 720715"/>
                  <a:gd name="connsiteX1" fmla="*/ 1434278 w 2688917"/>
                  <a:gd name="connsiteY1" fmla="*/ 662960 h 720715"/>
                  <a:gd name="connsiteX2" fmla="*/ 2688917 w 2688917"/>
                  <a:gd name="connsiteY2" fmla="*/ 720715 h 720715"/>
                  <a:gd name="connsiteX0" fmla="*/ 0 w 2688917"/>
                  <a:gd name="connsiteY0" fmla="*/ 0 h 720715"/>
                  <a:gd name="connsiteX1" fmla="*/ 1434278 w 2688917"/>
                  <a:gd name="connsiteY1" fmla="*/ 662960 h 720715"/>
                  <a:gd name="connsiteX2" fmla="*/ 2688917 w 2688917"/>
                  <a:gd name="connsiteY2" fmla="*/ 720715 h 720715"/>
                  <a:gd name="connsiteX0" fmla="*/ 0 w 2688917"/>
                  <a:gd name="connsiteY0" fmla="*/ 0 h 720715"/>
                  <a:gd name="connsiteX1" fmla="*/ 1434278 w 2688917"/>
                  <a:gd name="connsiteY1" fmla="*/ 662960 h 720715"/>
                  <a:gd name="connsiteX2" fmla="*/ 2688917 w 2688917"/>
                  <a:gd name="connsiteY2" fmla="*/ 720715 h 720715"/>
                  <a:gd name="connsiteX0" fmla="*/ 0 w 2831761"/>
                  <a:gd name="connsiteY0" fmla="*/ 0 h 783079"/>
                  <a:gd name="connsiteX1" fmla="*/ 1434278 w 2831761"/>
                  <a:gd name="connsiteY1" fmla="*/ 662960 h 783079"/>
                  <a:gd name="connsiteX2" fmla="*/ 2831761 w 2831761"/>
                  <a:gd name="connsiteY2" fmla="*/ 720715 h 783079"/>
                  <a:gd name="connsiteX0" fmla="*/ 0 w 2831761"/>
                  <a:gd name="connsiteY0" fmla="*/ 0 h 772432"/>
                  <a:gd name="connsiteX1" fmla="*/ 1434278 w 2831761"/>
                  <a:gd name="connsiteY1" fmla="*/ 662960 h 772432"/>
                  <a:gd name="connsiteX2" fmla="*/ 1441623 w 2831761"/>
                  <a:gd name="connsiteY2" fmla="*/ 656831 h 772432"/>
                  <a:gd name="connsiteX3" fmla="*/ 2831761 w 2831761"/>
                  <a:gd name="connsiteY3" fmla="*/ 720715 h 772432"/>
                  <a:gd name="connsiteX0" fmla="*/ 0 w 2831761"/>
                  <a:gd name="connsiteY0" fmla="*/ 0 h 783079"/>
                  <a:gd name="connsiteX1" fmla="*/ 1434278 w 2831761"/>
                  <a:gd name="connsiteY1" fmla="*/ 662960 h 783079"/>
                  <a:gd name="connsiteX2" fmla="*/ 2831761 w 2831761"/>
                  <a:gd name="connsiteY2" fmla="*/ 720715 h 783079"/>
                  <a:gd name="connsiteX0" fmla="*/ 0 w 2831761"/>
                  <a:gd name="connsiteY0" fmla="*/ 0 h 772432"/>
                  <a:gd name="connsiteX1" fmla="*/ 1434278 w 2831761"/>
                  <a:gd name="connsiteY1" fmla="*/ 662960 h 772432"/>
                  <a:gd name="connsiteX2" fmla="*/ 1448062 w 2831761"/>
                  <a:gd name="connsiteY2" fmla="*/ 656831 h 772432"/>
                  <a:gd name="connsiteX3" fmla="*/ 2831761 w 2831761"/>
                  <a:gd name="connsiteY3" fmla="*/ 720715 h 772432"/>
                  <a:gd name="connsiteX0" fmla="*/ 0 w 2831761"/>
                  <a:gd name="connsiteY0" fmla="*/ 0 h 783079"/>
                  <a:gd name="connsiteX1" fmla="*/ 1434278 w 2831761"/>
                  <a:gd name="connsiteY1" fmla="*/ 662960 h 783079"/>
                  <a:gd name="connsiteX2" fmla="*/ 2831761 w 2831761"/>
                  <a:gd name="connsiteY2" fmla="*/ 720715 h 783079"/>
                  <a:gd name="connsiteX0" fmla="*/ 0 w 2831761"/>
                  <a:gd name="connsiteY0" fmla="*/ 0 h 720715"/>
                  <a:gd name="connsiteX1" fmla="*/ 1434278 w 2831761"/>
                  <a:gd name="connsiteY1" fmla="*/ 591498 h 720715"/>
                  <a:gd name="connsiteX2" fmla="*/ 2831761 w 2831761"/>
                  <a:gd name="connsiteY2" fmla="*/ 720715 h 72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31761" h="720715">
                    <a:moveTo>
                      <a:pt x="0" y="0"/>
                    </a:moveTo>
                    <a:cubicBezTo>
                      <a:pt x="216286" y="161818"/>
                      <a:pt x="962318" y="471379"/>
                      <a:pt x="1434278" y="591498"/>
                    </a:cubicBezTo>
                    <a:cubicBezTo>
                      <a:pt x="1906238" y="711617"/>
                      <a:pt x="2540619" y="708683"/>
                      <a:pt x="2831761" y="720715"/>
                    </a:cubicBezTo>
                  </a:path>
                </a:pathLst>
              </a:cu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115" name="Прямая соединительная линия 114"/>
              <p:cNvCxnSpPr/>
              <p:nvPr/>
            </p:nvCxnSpPr>
            <p:spPr>
              <a:xfrm>
                <a:off x="8286744" y="2441119"/>
                <a:ext cx="220323" cy="103610"/>
              </a:xfrm>
              <a:prstGeom prst="line">
                <a:avLst/>
              </a:prstGeom>
              <a:ln w="25400">
                <a:solidFill>
                  <a:schemeClr val="accent3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/>
              <p:cNvCxnSpPr/>
              <p:nvPr/>
            </p:nvCxnSpPr>
            <p:spPr>
              <a:xfrm>
                <a:off x="8241280" y="2695897"/>
                <a:ext cx="246551" cy="2887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118"/>
              <p:cNvCxnSpPr/>
              <p:nvPr/>
            </p:nvCxnSpPr>
            <p:spPr>
              <a:xfrm flipV="1">
                <a:off x="8290241" y="3001630"/>
                <a:ext cx="209832" cy="3397"/>
              </a:xfrm>
              <a:prstGeom prst="line">
                <a:avLst/>
              </a:prstGeom>
              <a:ln w="254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/>
              <p:cNvCxnSpPr/>
              <p:nvPr/>
            </p:nvCxnSpPr>
            <p:spPr>
              <a:xfrm>
                <a:off x="4429341" y="3144306"/>
                <a:ext cx="428405" cy="1699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Прямая соединительная линия 125"/>
              <p:cNvCxnSpPr/>
              <p:nvPr/>
            </p:nvCxnSpPr>
            <p:spPr>
              <a:xfrm>
                <a:off x="4857746" y="3144306"/>
                <a:ext cx="428407" cy="169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Группа 137"/>
            <p:cNvGrpSpPr>
              <a:grpSpLocks/>
            </p:cNvGrpSpPr>
            <p:nvPr/>
          </p:nvGrpSpPr>
          <p:grpSpPr bwMode="auto">
            <a:xfrm>
              <a:off x="5136254" y="3142365"/>
              <a:ext cx="447547" cy="317586"/>
              <a:chOff x="5136254" y="3144042"/>
              <a:chExt cx="447547" cy="317586"/>
            </a:xfrm>
          </p:grpSpPr>
          <p:cxnSp>
            <p:nvCxnSpPr>
              <p:cNvPr id="129" name="Прямая соединительная линия 128"/>
              <p:cNvCxnSpPr/>
              <p:nvPr/>
            </p:nvCxnSpPr>
            <p:spPr>
              <a:xfrm rot="5400000">
                <a:off x="5285634" y="3214748"/>
                <a:ext cx="142676" cy="174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88" name="TextBox 131"/>
              <p:cNvSpPr txBox="1">
                <a:spLocks noChangeArrowheads="1"/>
              </p:cNvSpPr>
              <p:nvPr/>
            </p:nvSpPr>
            <p:spPr bwMode="auto">
              <a:xfrm>
                <a:off x="5136254" y="3232355"/>
                <a:ext cx="447547" cy="229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800">
                    <a:latin typeface="Tahoma" pitchFamily="34" charset="0"/>
                  </a:rPr>
                  <a:t>1990</a:t>
                </a:r>
              </a:p>
            </p:txBody>
          </p:sp>
        </p:grpSp>
        <p:grpSp>
          <p:nvGrpSpPr>
            <p:cNvPr id="12" name="Группа 136"/>
            <p:cNvGrpSpPr>
              <a:grpSpLocks/>
            </p:cNvGrpSpPr>
            <p:nvPr/>
          </p:nvGrpSpPr>
          <p:grpSpPr bwMode="auto">
            <a:xfrm>
              <a:off x="6597489" y="3142365"/>
              <a:ext cx="447547" cy="317586"/>
              <a:chOff x="5857884" y="3269007"/>
              <a:chExt cx="447547" cy="317586"/>
            </a:xfrm>
          </p:grpSpPr>
          <p:cxnSp>
            <p:nvCxnSpPr>
              <p:cNvPr id="133" name="Прямая соединительная линия 132"/>
              <p:cNvCxnSpPr/>
              <p:nvPr/>
            </p:nvCxnSpPr>
            <p:spPr>
              <a:xfrm rot="5400000">
                <a:off x="6007855" y="3339713"/>
                <a:ext cx="142676" cy="174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86" name="TextBox 133"/>
              <p:cNvSpPr txBox="1">
                <a:spLocks noChangeArrowheads="1"/>
              </p:cNvSpPr>
              <p:nvPr/>
            </p:nvSpPr>
            <p:spPr bwMode="auto">
              <a:xfrm>
                <a:off x="5857884" y="3357320"/>
                <a:ext cx="447547" cy="229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800">
                    <a:latin typeface="Tahoma" pitchFamily="34" charset="0"/>
                  </a:rPr>
                  <a:t>2000</a:t>
                </a:r>
              </a:p>
            </p:txBody>
          </p:sp>
        </p:grpSp>
        <p:grpSp>
          <p:nvGrpSpPr>
            <p:cNvPr id="13" name="Группа 138"/>
            <p:cNvGrpSpPr>
              <a:grpSpLocks/>
            </p:cNvGrpSpPr>
            <p:nvPr/>
          </p:nvGrpSpPr>
          <p:grpSpPr bwMode="auto">
            <a:xfrm>
              <a:off x="7988320" y="3141952"/>
              <a:ext cx="607745" cy="445668"/>
              <a:chOff x="7988320" y="3141952"/>
              <a:chExt cx="607745" cy="445668"/>
            </a:xfrm>
          </p:grpSpPr>
          <p:cxnSp>
            <p:nvCxnSpPr>
              <p:cNvPr id="135" name="Прямая соединительная линия 134"/>
              <p:cNvCxnSpPr/>
              <p:nvPr/>
            </p:nvCxnSpPr>
            <p:spPr>
              <a:xfrm rot="5400000">
                <a:off x="8228520" y="3213071"/>
                <a:ext cx="142676" cy="17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84" name="TextBox 135"/>
              <p:cNvSpPr txBox="1">
                <a:spLocks noChangeArrowheads="1"/>
              </p:cNvSpPr>
              <p:nvPr/>
            </p:nvSpPr>
            <p:spPr bwMode="auto">
              <a:xfrm>
                <a:off x="7988320" y="3225487"/>
                <a:ext cx="607745" cy="362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800">
                    <a:latin typeface="Tahoma" pitchFamily="34" charset="0"/>
                  </a:rPr>
                  <a:t>2010</a:t>
                </a:r>
                <a:endParaRPr lang="en-US" sz="800"/>
              </a:p>
              <a:p>
                <a:pPr algn="ctr"/>
                <a:r>
                  <a:rPr lang="en-US" sz="800"/>
                  <a:t>forecast</a:t>
                </a:r>
              </a:p>
            </p:txBody>
          </p:sp>
        </p:grpSp>
      </p:grpSp>
      <p:sp>
        <p:nvSpPr>
          <p:cNvPr id="141" name="TextBox 140"/>
          <p:cNvSpPr txBox="1"/>
          <p:nvPr/>
        </p:nvSpPr>
        <p:spPr>
          <a:xfrm>
            <a:off x="1071563" y="1571625"/>
            <a:ext cx="3143250" cy="954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Arial" charset="0"/>
              </a:rPr>
              <a:t>IEA forecast of oil production rate drop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  <a:p>
            <a:pPr>
              <a:defRPr/>
            </a:pPr>
            <a:r>
              <a:rPr lang="ru-RU" sz="1100" i="1" dirty="0">
                <a:solidFill>
                  <a:srgbClr val="FFFFFF"/>
                </a:solidFill>
              </a:rPr>
              <a:t>Прогноз падения коэффициента нефтедобычи по данным </a:t>
            </a:r>
            <a:r>
              <a:rPr lang="en-US" sz="1100" i="1" dirty="0">
                <a:solidFill>
                  <a:srgbClr val="FFFFFF"/>
                </a:solidFill>
              </a:rPr>
              <a:t>IEA</a:t>
            </a:r>
            <a:endParaRPr lang="ru-RU" sz="1100" i="1" dirty="0">
              <a:solidFill>
                <a:srgbClr val="FFFFFF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357813" y="2857500"/>
            <a:ext cx="2714625" cy="5540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Arial" charset="0"/>
              </a:rPr>
              <a:t>Traditional methods feature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100" i="1" dirty="0">
                <a:solidFill>
                  <a:srgbClr val="FFFFFF"/>
                </a:solidFill>
              </a:rPr>
              <a:t>Традиционные методы</a:t>
            </a:r>
            <a:endParaRPr lang="ru-RU" sz="1400" i="1" dirty="0">
              <a:solidFill>
                <a:srgbClr val="FFFFFF"/>
              </a:solidFill>
            </a:endParaRPr>
          </a:p>
        </p:txBody>
      </p:sp>
      <p:sp>
        <p:nvSpPr>
          <p:cNvPr id="7177" name="TextBox 142"/>
          <p:cNvSpPr txBox="1">
            <a:spLocks noChangeArrowheads="1"/>
          </p:cNvSpPr>
          <p:nvPr/>
        </p:nvSpPr>
        <p:spPr bwMode="auto">
          <a:xfrm>
            <a:off x="5214938" y="3500438"/>
            <a:ext cx="2714625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71BC"/>
              </a:buClr>
              <a:buFont typeface="Tahoma" pitchFamily="34" charset="0"/>
              <a:buChar char="•"/>
            </a:pPr>
            <a:r>
              <a:rPr lang="en-US" sz="1400"/>
              <a:t>Unsafeness for environment </a:t>
            </a:r>
            <a:endParaRPr lang="ru-RU" sz="1400"/>
          </a:p>
          <a:p>
            <a:pPr>
              <a:buClr>
                <a:srgbClr val="0071BC"/>
              </a:buClr>
            </a:pPr>
            <a:r>
              <a:rPr lang="en-US" sz="1100">
                <a:latin typeface="Tahoma" pitchFamily="34" charset="0"/>
                <a:cs typeface="Times New Roman" pitchFamily="18" charset="0"/>
              </a:rPr>
              <a:t>  </a:t>
            </a:r>
            <a:r>
              <a:rPr lang="ru-RU" sz="1100" i="1">
                <a:latin typeface="Tahoma" pitchFamily="34" charset="0"/>
                <a:cs typeface="Times New Roman" pitchFamily="18" charset="0"/>
              </a:rPr>
              <a:t>Опасны для экологии</a:t>
            </a:r>
          </a:p>
          <a:p>
            <a:pPr>
              <a:buClr>
                <a:srgbClr val="0071BC"/>
              </a:buClr>
              <a:buFont typeface="Tahoma" pitchFamily="34" charset="0"/>
              <a:buChar char="•"/>
            </a:pPr>
            <a:r>
              <a:rPr lang="en-US" sz="1400"/>
              <a:t>High energy consumption</a:t>
            </a:r>
            <a:endParaRPr lang="en-US" sz="1400">
              <a:latin typeface="Tahoma" pitchFamily="34" charset="0"/>
              <a:cs typeface="Times New Roman" pitchFamily="18" charset="0"/>
            </a:endParaRPr>
          </a:p>
          <a:p>
            <a:pPr>
              <a:buClr>
                <a:srgbClr val="0071BC"/>
              </a:buClr>
            </a:pPr>
            <a:r>
              <a:rPr lang="en-US" sz="1400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1400" i="1">
                <a:latin typeface="Tahoma" pitchFamily="34" charset="0"/>
                <a:cs typeface="Times New Roman" pitchFamily="18" charset="0"/>
              </a:rPr>
              <a:t> </a:t>
            </a:r>
            <a:r>
              <a:rPr lang="ru-RU" sz="1100" i="1">
                <a:latin typeface="Tahoma" pitchFamily="34" charset="0"/>
                <a:cs typeface="Times New Roman" pitchFamily="18" charset="0"/>
              </a:rPr>
              <a:t>Энергозатратны</a:t>
            </a:r>
            <a:endParaRPr lang="en-US" sz="1400" i="1">
              <a:latin typeface="Tahoma" pitchFamily="34" charset="0"/>
              <a:cs typeface="Times New Roman" pitchFamily="18" charset="0"/>
            </a:endParaRPr>
          </a:p>
          <a:p>
            <a:pPr>
              <a:buClr>
                <a:srgbClr val="0071BC"/>
              </a:buClr>
              <a:buFont typeface="Tahoma" pitchFamily="34" charset="0"/>
              <a:buChar char="•"/>
            </a:pPr>
            <a:r>
              <a:rPr lang="en-US" sz="1400"/>
              <a:t>Recoverability degradation</a:t>
            </a:r>
          </a:p>
          <a:p>
            <a:pPr>
              <a:buClr>
                <a:srgbClr val="0071BC"/>
              </a:buClr>
            </a:pPr>
            <a:r>
              <a:rPr lang="en-US" sz="1100">
                <a:latin typeface="Tahoma" pitchFamily="34" charset="0"/>
                <a:cs typeface="Times New Roman" pitchFamily="18" charset="0"/>
              </a:rPr>
              <a:t>  </a:t>
            </a:r>
            <a:r>
              <a:rPr lang="ru-RU" sz="1100" i="1">
                <a:latin typeface="Tahoma" pitchFamily="34" charset="0"/>
                <a:cs typeface="Times New Roman" pitchFamily="18" charset="0"/>
              </a:rPr>
              <a:t>Ухудшают извлекаемость</a:t>
            </a:r>
            <a:endParaRPr lang="ru-RU" sz="1400" i="1">
              <a:latin typeface="Tahoma" pitchFamily="34" charset="0"/>
              <a:cs typeface="Times New Roman" pitchFamily="18" charset="0"/>
            </a:endParaRPr>
          </a:p>
          <a:p>
            <a:pPr>
              <a:buClr>
                <a:srgbClr val="0071BC"/>
              </a:buClr>
              <a:buFont typeface="Tahoma" pitchFamily="34" charset="0"/>
              <a:buChar char="•"/>
            </a:pPr>
            <a:r>
              <a:rPr lang="en-US" sz="1400"/>
              <a:t>Complication in operation </a:t>
            </a:r>
          </a:p>
          <a:p>
            <a:pPr>
              <a:buClr>
                <a:srgbClr val="0071BC"/>
              </a:buClr>
            </a:pPr>
            <a:r>
              <a:rPr lang="en-US" sz="1100" i="1">
                <a:latin typeface="Tahoma" pitchFamily="34" charset="0"/>
                <a:cs typeface="Times New Roman" pitchFamily="18" charset="0"/>
              </a:rPr>
              <a:t>  </a:t>
            </a:r>
            <a:r>
              <a:rPr lang="ru-RU" sz="1100" i="1">
                <a:latin typeface="Tahoma" pitchFamily="34" charset="0"/>
                <a:cs typeface="Times New Roman" pitchFamily="18" charset="0"/>
              </a:rPr>
              <a:t>Сложны в эксплуатации</a:t>
            </a:r>
          </a:p>
          <a:p>
            <a:pPr>
              <a:buClr>
                <a:srgbClr val="0071BC"/>
              </a:buClr>
              <a:buFont typeface="Tahoma" pitchFamily="34" charset="0"/>
              <a:buChar char="•"/>
            </a:pPr>
            <a:r>
              <a:rPr lang="en-US" sz="1400"/>
              <a:t>Low efficiency</a:t>
            </a:r>
          </a:p>
          <a:p>
            <a:pPr>
              <a:buClr>
                <a:srgbClr val="0071BC"/>
              </a:buClr>
            </a:pPr>
            <a:r>
              <a:rPr lang="en-US" sz="1100" i="1">
                <a:latin typeface="Tahoma" pitchFamily="34" charset="0"/>
                <a:cs typeface="Times New Roman" pitchFamily="18" charset="0"/>
              </a:rPr>
              <a:t>  </a:t>
            </a:r>
            <a:r>
              <a:rPr lang="ru-RU" sz="1100" i="1">
                <a:latin typeface="Tahoma" pitchFamily="34" charset="0"/>
                <a:cs typeface="Times New Roman" pitchFamily="18" charset="0"/>
              </a:rPr>
              <a:t>Низкоэффективны</a:t>
            </a:r>
          </a:p>
          <a:p>
            <a:pPr>
              <a:buClr>
                <a:srgbClr val="0071BC"/>
              </a:buClr>
              <a:buFont typeface="Tahoma" pitchFamily="34" charset="0"/>
              <a:buChar char="•"/>
            </a:pPr>
            <a:r>
              <a:rPr lang="en-US" sz="1400"/>
              <a:t>Disturbance of geological structure </a:t>
            </a:r>
            <a:endParaRPr lang="ru-RU" sz="1400"/>
          </a:p>
          <a:p>
            <a:pPr>
              <a:buClr>
                <a:srgbClr val="0071BC"/>
              </a:buClr>
            </a:pPr>
            <a:r>
              <a:rPr lang="ru-RU" sz="1100" i="1">
                <a:latin typeface="Tahoma" pitchFamily="34" charset="0"/>
                <a:cs typeface="Times New Roman" pitchFamily="18" charset="0"/>
              </a:rPr>
              <a:t>Нарушают геологическую структуру</a:t>
            </a:r>
            <a:endParaRPr lang="en-US" sz="1100" i="1">
              <a:latin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79" name="Диаграмма 78"/>
          <p:cNvGraphicFramePr/>
          <p:nvPr/>
        </p:nvGraphicFramePr>
        <p:xfrm>
          <a:off x="5715008" y="1500174"/>
          <a:ext cx="2124073" cy="1719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42875" y="285750"/>
            <a:ext cx="8786813" cy="285750"/>
          </a:xfrm>
        </p:spPr>
        <p:txBody>
          <a:bodyPr/>
          <a:lstStyle/>
          <a:p>
            <a:pPr eaLnBrk="1" hangingPunct="1"/>
            <a:r>
              <a:rPr lang="en-US" smtClean="0">
                <a:latin typeface="Tahoma" pitchFamily="34" charset="0"/>
              </a:rPr>
              <a:t>The latest technology of oil &amp; gas production increase </a:t>
            </a:r>
            <a:br>
              <a:rPr lang="en-US" smtClean="0">
                <a:latin typeface="Tahoma" pitchFamily="34" charset="0"/>
              </a:rPr>
            </a:br>
            <a:r>
              <a:rPr lang="ru-RU" sz="1200" i="1" smtClean="0">
                <a:latin typeface="Tahoma" pitchFamily="34" charset="0"/>
              </a:rPr>
              <a:t>Новейшая технология увеличения нефтегазодобычи</a:t>
            </a:r>
            <a:endParaRPr lang="ru-RU" i="1" smtClean="0">
              <a:latin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4214813" y="6364288"/>
            <a:ext cx="571500" cy="293687"/>
          </a:xfrm>
        </p:spPr>
        <p:txBody>
          <a:bodyPr/>
          <a:lstStyle/>
          <a:p>
            <a:pPr>
              <a:defRPr/>
            </a:pPr>
            <a:fld id="{51D01464-AEFA-4663-887F-A9C8C640B69A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86063">
            <a:off x="885825" y="973138"/>
            <a:ext cx="6500813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107"/>
          <p:cNvCxnSpPr>
            <a:cxnSpLocks noChangeShapeType="1"/>
          </p:cNvCxnSpPr>
          <p:nvPr/>
        </p:nvCxnSpPr>
        <p:spPr bwMode="auto">
          <a:xfrm rot="10800000">
            <a:off x="725488" y="973138"/>
            <a:ext cx="1214437" cy="1587"/>
          </a:xfrm>
          <a:prstGeom prst="line">
            <a:avLst/>
          </a:prstGeom>
          <a:noFill/>
          <a:ln w="6350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cxnSp>
        <p:nvCxnSpPr>
          <p:cNvPr id="11" name="Прямая соединительная линия 108"/>
          <p:cNvCxnSpPr>
            <a:cxnSpLocks noChangeShapeType="1"/>
            <a:stCxn id="8199" idx="0"/>
          </p:cNvCxnSpPr>
          <p:nvPr/>
        </p:nvCxnSpPr>
        <p:spPr bwMode="auto">
          <a:xfrm rot="5400000" flipH="1" flipV="1">
            <a:off x="1547813" y="1177925"/>
            <a:ext cx="595312" cy="192088"/>
          </a:xfrm>
          <a:prstGeom prst="line">
            <a:avLst/>
          </a:prstGeom>
          <a:noFill/>
          <a:ln w="6350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8199" name="Овал 24"/>
          <p:cNvSpPr>
            <a:spLocks noChangeArrowheads="1"/>
          </p:cNvSpPr>
          <p:nvPr/>
        </p:nvSpPr>
        <p:spPr bwMode="auto">
          <a:xfrm>
            <a:off x="1500188" y="1571625"/>
            <a:ext cx="500062" cy="500063"/>
          </a:xfrm>
          <a:prstGeom prst="ellipse">
            <a:avLst/>
          </a:prstGeom>
          <a:noFill/>
          <a:ln w="9525" algn="ctr">
            <a:solidFill>
              <a:srgbClr val="586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8200" name="Picture 3" descr="C:\Users\Никита\Documents\Новас\Презентация для чиновника\Презентация для чиновника\Раскадровка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8463" y="459105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4" descr="C:\Users\Никита\Documents\Новас\Презентация для чиновника\Презентация для чиновника\Раскадровка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1563" y="459105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5" descr="C:\Users\Никита\Documents\Новас\Презентация для чиновника\Презентация для чиновника\Раскадровка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975" y="4589463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6" descr="C:\Users\Никита\Documents\Новас\Презентация для чиновника\Презентация для чиновника\Раскадровка\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2188" y="4589463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Схема 19"/>
          <p:cNvGraphicFramePr/>
          <p:nvPr/>
        </p:nvGraphicFramePr>
        <p:xfrm>
          <a:off x="285720" y="3590750"/>
          <a:ext cx="8509642" cy="1527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205" name="TextBox 46"/>
          <p:cNvSpPr txBox="1">
            <a:spLocks noChangeArrowheads="1"/>
          </p:cNvSpPr>
          <p:nvPr/>
        </p:nvSpPr>
        <p:spPr bwMode="auto">
          <a:xfrm>
            <a:off x="214313" y="4149725"/>
            <a:ext cx="16430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586066"/>
                </a:solidFill>
                <a:latin typeface="Calibri" pitchFamily="34" charset="0"/>
              </a:rPr>
              <a:t>Treatment process </a:t>
            </a:r>
            <a:endParaRPr lang="ru-RU" sz="1000">
              <a:solidFill>
                <a:srgbClr val="586066"/>
              </a:solidFill>
              <a:latin typeface="Calibri" pitchFamily="34" charset="0"/>
            </a:endParaRPr>
          </a:p>
          <a:p>
            <a:r>
              <a:rPr lang="ru-RU" sz="900" i="1">
                <a:solidFill>
                  <a:srgbClr val="586066"/>
                </a:solidFill>
                <a:latin typeface="Calibri" pitchFamily="34" charset="0"/>
              </a:rPr>
              <a:t>Процесс обработки</a:t>
            </a:r>
          </a:p>
        </p:txBody>
      </p:sp>
      <p:sp>
        <p:nvSpPr>
          <p:cNvPr id="8206" name="Овал 73"/>
          <p:cNvSpPr>
            <a:spLocks noChangeArrowheads="1"/>
          </p:cNvSpPr>
          <p:nvPr/>
        </p:nvSpPr>
        <p:spPr bwMode="auto">
          <a:xfrm>
            <a:off x="3000375" y="2424113"/>
            <a:ext cx="1500188" cy="135731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7" name="TextBox 36"/>
          <p:cNvSpPr txBox="1">
            <a:spLocks noChangeArrowheads="1"/>
          </p:cNvSpPr>
          <p:nvPr/>
        </p:nvSpPr>
        <p:spPr bwMode="auto">
          <a:xfrm>
            <a:off x="409575" y="628650"/>
            <a:ext cx="15271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en-US" sz="1000">
              <a:solidFill>
                <a:srgbClr val="A0A1A2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r>
              <a:rPr lang="en-US" sz="900"/>
              <a:t>Plasma channel</a:t>
            </a:r>
          </a:p>
          <a:p>
            <a:pPr algn="r"/>
            <a:r>
              <a:rPr lang="ru-RU" sz="900" i="1">
                <a:latin typeface="Tahoma" pitchFamily="34" charset="0"/>
                <a:cs typeface="Tahoma" pitchFamily="34" charset="0"/>
              </a:rPr>
              <a:t>Плазменный канал</a:t>
            </a:r>
          </a:p>
          <a:p>
            <a:pPr algn="r"/>
            <a:endParaRPr lang="ru-RU" sz="100">
              <a:solidFill>
                <a:srgbClr val="A0A1A2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ru-RU" sz="1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208" name="Picture 2" descr="\\Serversbs\Users Documents\Бочкарев\Рабочий стол\11111111111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285875"/>
            <a:ext cx="4033837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857250" y="2428875"/>
            <a:ext cx="2714625" cy="12461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Arial" charset="0"/>
              </a:rPr>
              <a:t>The plasma-pulse technology is free of many drawbacks inherent to traditional methods</a:t>
            </a:r>
            <a:r>
              <a:rPr lang="en-US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100" i="1" dirty="0">
                <a:solidFill>
                  <a:srgbClr val="FFFFFF"/>
                </a:solidFill>
              </a:rPr>
              <a:t>Плазменно-импульсное воздействие лишено многих недостатков присущих традиционным методам</a:t>
            </a:r>
            <a:endParaRPr lang="ru-RU" sz="900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4"/>
          <p:cNvGrpSpPr>
            <a:grpSpLocks/>
          </p:cNvGrpSpPr>
          <p:nvPr/>
        </p:nvGrpSpPr>
        <p:grpSpPr bwMode="auto">
          <a:xfrm>
            <a:off x="1212850" y="1357313"/>
            <a:ext cx="6289675" cy="3716337"/>
            <a:chOff x="1213620" y="1072340"/>
            <a:chExt cx="6288132" cy="4000528"/>
          </a:xfrm>
        </p:grpSpPr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-785851" y="3071811"/>
              <a:ext cx="4000528" cy="1588"/>
            </a:xfrm>
            <a:prstGeom prst="line">
              <a:avLst/>
            </a:prstGeom>
            <a:ln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rot="5400000">
              <a:off x="-214491" y="3071811"/>
              <a:ext cx="4000528" cy="1588"/>
            </a:xfrm>
            <a:prstGeom prst="line">
              <a:avLst/>
            </a:prstGeom>
            <a:ln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5400000">
              <a:off x="356869" y="3071811"/>
              <a:ext cx="4000528" cy="1588"/>
            </a:xfrm>
            <a:prstGeom prst="line">
              <a:avLst/>
            </a:prstGeom>
            <a:ln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>
              <a:off x="928229" y="3071811"/>
              <a:ext cx="4000528" cy="1588"/>
            </a:xfrm>
            <a:prstGeom prst="line">
              <a:avLst/>
            </a:prstGeom>
            <a:ln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5400000">
              <a:off x="1499588" y="3071811"/>
              <a:ext cx="4000528" cy="1588"/>
            </a:xfrm>
            <a:prstGeom prst="line">
              <a:avLst/>
            </a:prstGeom>
            <a:ln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rot="5400000">
              <a:off x="2070948" y="3071811"/>
              <a:ext cx="4000528" cy="1588"/>
            </a:xfrm>
            <a:prstGeom prst="line">
              <a:avLst/>
            </a:prstGeom>
            <a:ln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rot="5400000">
              <a:off x="2643896" y="3071811"/>
              <a:ext cx="4000528" cy="1587"/>
            </a:xfrm>
            <a:prstGeom prst="line">
              <a:avLst/>
            </a:prstGeom>
            <a:ln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rot="5400000">
              <a:off x="3215256" y="3071811"/>
              <a:ext cx="4000528" cy="1587"/>
            </a:xfrm>
            <a:prstGeom prst="line">
              <a:avLst/>
            </a:prstGeom>
            <a:ln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rot="5400000">
              <a:off x="3786615" y="3071811"/>
              <a:ext cx="4000528" cy="1587"/>
            </a:xfrm>
            <a:prstGeom prst="line">
              <a:avLst/>
            </a:prstGeom>
            <a:ln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rot="5400000">
              <a:off x="4357975" y="3071811"/>
              <a:ext cx="4000528" cy="1587"/>
            </a:xfrm>
            <a:prstGeom prst="line">
              <a:avLst/>
            </a:prstGeom>
            <a:ln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rot="5400000">
              <a:off x="4929335" y="3071811"/>
              <a:ext cx="4000528" cy="1587"/>
            </a:xfrm>
            <a:prstGeom prst="line">
              <a:avLst/>
            </a:prstGeom>
            <a:ln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rot="5400000">
              <a:off x="5500695" y="3071811"/>
              <a:ext cx="4000528" cy="1587"/>
            </a:xfrm>
            <a:prstGeom prst="line">
              <a:avLst/>
            </a:prstGeom>
            <a:ln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142875" y="285750"/>
            <a:ext cx="8786813" cy="285750"/>
          </a:xfrm>
        </p:spPr>
        <p:txBody>
          <a:bodyPr/>
          <a:lstStyle/>
          <a:p>
            <a:r>
              <a:rPr lang="en-US" smtClean="0"/>
              <a:t>Optimizing</a:t>
            </a:r>
            <a:r>
              <a:rPr lang="ru-RU" smtClean="0"/>
              <a:t/>
            </a:r>
            <a:br>
              <a:rPr lang="ru-RU" smtClean="0"/>
            </a:br>
            <a:r>
              <a:rPr lang="ru-RU" sz="1200" i="1" smtClean="0"/>
              <a:t>Оптимизация работ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800B1A-754F-479C-984A-4E8807DA923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cxnSp>
        <p:nvCxnSpPr>
          <p:cNvPr id="61" name="Прямая со стрелкой 60"/>
          <p:cNvCxnSpPr/>
          <p:nvPr/>
        </p:nvCxnSpPr>
        <p:spPr>
          <a:xfrm rot="5400000" flipH="1" flipV="1">
            <a:off x="-1251744" y="3178969"/>
            <a:ext cx="3787775" cy="1588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642938" y="5067300"/>
            <a:ext cx="75009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Скругленный прямоугольник 63"/>
          <p:cNvSpPr/>
          <p:nvPr/>
        </p:nvSpPr>
        <p:spPr>
          <a:xfrm>
            <a:off x="642938" y="1538288"/>
            <a:ext cx="1714500" cy="6762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PIT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42938" y="2714625"/>
            <a:ext cx="3429000" cy="6429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Acid job</a:t>
            </a:r>
          </a:p>
          <a:p>
            <a:pPr algn="ctr">
              <a:defRPr/>
            </a:pPr>
            <a:r>
              <a:rPr lang="ru-RU" sz="1100" i="1" dirty="0">
                <a:latin typeface="Tahoma" pitchFamily="34" charset="0"/>
                <a:cs typeface="Tahoma" pitchFamily="34" charset="0"/>
              </a:rPr>
              <a:t>Кислотная обработка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42938" y="3929063"/>
            <a:ext cx="6858000" cy="6429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>
                <a:latin typeface="Tahoma" pitchFamily="34" charset="0"/>
                <a:cs typeface="Tahoma" pitchFamily="34" charset="0"/>
              </a:rPr>
              <a:t>Frac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job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1100" i="1" dirty="0" err="1">
                <a:latin typeface="Tahoma" pitchFamily="34" charset="0"/>
                <a:cs typeface="Tahoma" pitchFamily="34" charset="0"/>
              </a:rPr>
              <a:t>Гидроразрыв</a:t>
            </a:r>
            <a:r>
              <a:rPr lang="ru-RU" sz="1100" i="1" dirty="0">
                <a:latin typeface="Tahoma" pitchFamily="34" charset="0"/>
                <a:cs typeface="Tahoma" pitchFamily="34" charset="0"/>
              </a:rPr>
              <a:t> пласта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143875" y="4857750"/>
            <a:ext cx="82232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Tahoma" pitchFamily="34" charset="0"/>
                <a:cs typeface="Tahoma" pitchFamily="34" charset="0"/>
              </a:rPr>
              <a:t>Days</a:t>
            </a:r>
            <a:r>
              <a:rPr lang="ru-RU" sz="105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050" dirty="0">
                <a:latin typeface="Tahoma" pitchFamily="34" charset="0"/>
                <a:cs typeface="Tahoma" pitchFamily="34" charset="0"/>
              </a:rPr>
              <a:t>of </a:t>
            </a:r>
            <a:r>
              <a:rPr lang="en-US" sz="1050" dirty="0">
                <a:solidFill>
                  <a:srgbClr val="586066"/>
                </a:solidFill>
                <a:latin typeface="Calibri" pitchFamily="34" charset="0"/>
                <a:cs typeface="Tahoma" pitchFamily="34" charset="0"/>
              </a:rPr>
              <a:t>t</a:t>
            </a:r>
            <a:r>
              <a:rPr lang="en-US" sz="1050" dirty="0">
                <a:solidFill>
                  <a:srgbClr val="586066"/>
                </a:solidFill>
                <a:latin typeface="Calibri" pitchFamily="34" charset="0"/>
              </a:rPr>
              <a:t>reatment </a:t>
            </a:r>
            <a:endParaRPr lang="ru-RU" sz="105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Группа 112"/>
          <p:cNvGrpSpPr>
            <a:grpSpLocks/>
          </p:cNvGrpSpPr>
          <p:nvPr/>
        </p:nvGrpSpPr>
        <p:grpSpPr bwMode="auto">
          <a:xfrm>
            <a:off x="1081088" y="5081588"/>
            <a:ext cx="6618287" cy="258762"/>
            <a:chOff x="1068366" y="5068874"/>
            <a:chExt cx="6618602" cy="258921"/>
          </a:xfrm>
        </p:grpSpPr>
        <p:sp>
          <p:nvSpPr>
            <p:cNvPr id="9232" name="TextBox 99"/>
            <p:cNvSpPr txBox="1">
              <a:spLocks noChangeArrowheads="1"/>
            </p:cNvSpPr>
            <p:nvPr/>
          </p:nvSpPr>
          <p:spPr bwMode="auto">
            <a:xfrm>
              <a:off x="1068366" y="5068874"/>
              <a:ext cx="2551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/>
                <a:t>1</a:t>
              </a:r>
              <a:endParaRPr lang="ru-RU" sz="1000"/>
            </a:p>
          </p:txBody>
        </p:sp>
        <p:sp>
          <p:nvSpPr>
            <p:cNvPr id="9233" name="TextBox 100"/>
            <p:cNvSpPr txBox="1">
              <a:spLocks noChangeArrowheads="1"/>
            </p:cNvSpPr>
            <p:nvPr/>
          </p:nvSpPr>
          <p:spPr bwMode="auto">
            <a:xfrm>
              <a:off x="7361238" y="5081574"/>
              <a:ext cx="32573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/>
                <a:t>12</a:t>
              </a:r>
              <a:endParaRPr lang="ru-RU" sz="1000"/>
            </a:p>
          </p:txBody>
        </p:sp>
        <p:sp>
          <p:nvSpPr>
            <p:cNvPr id="9234" name="TextBox 101"/>
            <p:cNvSpPr txBox="1">
              <a:spLocks noChangeArrowheads="1"/>
            </p:cNvSpPr>
            <p:nvPr/>
          </p:nvSpPr>
          <p:spPr bwMode="auto">
            <a:xfrm>
              <a:off x="1640445" y="5068874"/>
              <a:ext cx="2551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/>
                <a:t>2</a:t>
              </a:r>
              <a:endParaRPr lang="ru-RU" sz="1000"/>
            </a:p>
          </p:txBody>
        </p:sp>
        <p:sp>
          <p:nvSpPr>
            <p:cNvPr id="9235" name="TextBox 102"/>
            <p:cNvSpPr txBox="1">
              <a:spLocks noChangeArrowheads="1"/>
            </p:cNvSpPr>
            <p:nvPr/>
          </p:nvSpPr>
          <p:spPr bwMode="auto">
            <a:xfrm>
              <a:off x="2212524" y="5068874"/>
              <a:ext cx="2551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/>
                <a:t>3</a:t>
              </a:r>
              <a:endParaRPr lang="ru-RU" sz="1000"/>
            </a:p>
          </p:txBody>
        </p:sp>
        <p:sp>
          <p:nvSpPr>
            <p:cNvPr id="9236" name="TextBox 103"/>
            <p:cNvSpPr txBox="1">
              <a:spLocks noChangeArrowheads="1"/>
            </p:cNvSpPr>
            <p:nvPr/>
          </p:nvSpPr>
          <p:spPr bwMode="auto">
            <a:xfrm>
              <a:off x="2784603" y="5068874"/>
              <a:ext cx="2551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/>
                <a:t>4</a:t>
              </a:r>
              <a:endParaRPr lang="ru-RU" sz="1000"/>
            </a:p>
          </p:txBody>
        </p:sp>
        <p:sp>
          <p:nvSpPr>
            <p:cNvPr id="9237" name="TextBox 104"/>
            <p:cNvSpPr txBox="1">
              <a:spLocks noChangeArrowheads="1"/>
            </p:cNvSpPr>
            <p:nvPr/>
          </p:nvSpPr>
          <p:spPr bwMode="auto">
            <a:xfrm>
              <a:off x="3356682" y="5068874"/>
              <a:ext cx="2551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/>
                <a:t>5</a:t>
              </a:r>
              <a:endParaRPr lang="ru-RU" sz="1000"/>
            </a:p>
          </p:txBody>
        </p:sp>
        <p:sp>
          <p:nvSpPr>
            <p:cNvPr id="9238" name="TextBox 105"/>
            <p:cNvSpPr txBox="1">
              <a:spLocks noChangeArrowheads="1"/>
            </p:cNvSpPr>
            <p:nvPr/>
          </p:nvSpPr>
          <p:spPr bwMode="auto">
            <a:xfrm>
              <a:off x="3928761" y="5068874"/>
              <a:ext cx="2551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/>
                <a:t>6</a:t>
              </a:r>
              <a:endParaRPr lang="ru-RU" sz="1000"/>
            </a:p>
          </p:txBody>
        </p:sp>
        <p:sp>
          <p:nvSpPr>
            <p:cNvPr id="9239" name="TextBox 106"/>
            <p:cNvSpPr txBox="1">
              <a:spLocks noChangeArrowheads="1"/>
            </p:cNvSpPr>
            <p:nvPr/>
          </p:nvSpPr>
          <p:spPr bwMode="auto">
            <a:xfrm>
              <a:off x="4513242" y="5073648"/>
              <a:ext cx="2551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/>
                <a:t>7</a:t>
              </a:r>
              <a:endParaRPr lang="ru-RU" sz="1000"/>
            </a:p>
          </p:txBody>
        </p:sp>
        <p:sp>
          <p:nvSpPr>
            <p:cNvPr id="9240" name="TextBox 107"/>
            <p:cNvSpPr txBox="1">
              <a:spLocks noChangeArrowheads="1"/>
            </p:cNvSpPr>
            <p:nvPr/>
          </p:nvSpPr>
          <p:spPr bwMode="auto">
            <a:xfrm>
              <a:off x="5072919" y="5068874"/>
              <a:ext cx="2551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/>
                <a:t>8</a:t>
              </a:r>
              <a:endParaRPr lang="ru-RU" sz="1000"/>
            </a:p>
          </p:txBody>
        </p:sp>
        <p:sp>
          <p:nvSpPr>
            <p:cNvPr id="9241" name="TextBox 108"/>
            <p:cNvSpPr txBox="1">
              <a:spLocks noChangeArrowheads="1"/>
            </p:cNvSpPr>
            <p:nvPr/>
          </p:nvSpPr>
          <p:spPr bwMode="auto">
            <a:xfrm>
              <a:off x="5644998" y="5068874"/>
              <a:ext cx="2551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/>
                <a:t>9</a:t>
              </a:r>
              <a:endParaRPr lang="ru-RU" sz="1000"/>
            </a:p>
          </p:txBody>
        </p:sp>
        <p:sp>
          <p:nvSpPr>
            <p:cNvPr id="9242" name="TextBox 109"/>
            <p:cNvSpPr txBox="1">
              <a:spLocks noChangeArrowheads="1"/>
            </p:cNvSpPr>
            <p:nvPr/>
          </p:nvSpPr>
          <p:spPr bwMode="auto">
            <a:xfrm>
              <a:off x="6217077" y="5068874"/>
              <a:ext cx="32573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/>
                <a:t>10</a:t>
              </a:r>
              <a:endParaRPr lang="ru-RU" sz="1000"/>
            </a:p>
          </p:txBody>
        </p:sp>
        <p:sp>
          <p:nvSpPr>
            <p:cNvPr id="9243" name="TextBox 110"/>
            <p:cNvSpPr txBox="1">
              <a:spLocks noChangeArrowheads="1"/>
            </p:cNvSpPr>
            <p:nvPr/>
          </p:nvSpPr>
          <p:spPr bwMode="auto">
            <a:xfrm>
              <a:off x="6789156" y="5068874"/>
              <a:ext cx="32573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/>
                <a:t>11</a:t>
              </a:r>
              <a:endParaRPr lang="ru-RU" sz="1000"/>
            </a:p>
          </p:txBody>
        </p:sp>
      </p:grpSp>
      <p:cxnSp>
        <p:nvCxnSpPr>
          <p:cNvPr id="115" name="Прямая соединительная линия 107"/>
          <p:cNvCxnSpPr>
            <a:cxnSpLocks noChangeShapeType="1"/>
            <a:stCxn id="64" idx="0"/>
          </p:cNvCxnSpPr>
          <p:nvPr/>
        </p:nvCxnSpPr>
        <p:spPr bwMode="auto">
          <a:xfrm rot="16200000" flipV="1">
            <a:off x="802481" y="840582"/>
            <a:ext cx="538163" cy="857250"/>
          </a:xfrm>
          <a:prstGeom prst="line">
            <a:avLst/>
          </a:prstGeom>
          <a:noFill/>
          <a:ln w="6350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cxnSp>
        <p:nvCxnSpPr>
          <p:cNvPr id="116" name="Прямая соединительная линия 108"/>
          <p:cNvCxnSpPr>
            <a:cxnSpLocks noChangeShapeType="1"/>
          </p:cNvCxnSpPr>
          <p:nvPr/>
        </p:nvCxnSpPr>
        <p:spPr bwMode="auto">
          <a:xfrm rot="10800000">
            <a:off x="642938" y="1000125"/>
            <a:ext cx="2071687" cy="1588"/>
          </a:xfrm>
          <a:prstGeom prst="line">
            <a:avLst/>
          </a:prstGeom>
          <a:noFill/>
          <a:ln w="6350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9230" name="TextBox 36"/>
          <p:cNvSpPr txBox="1">
            <a:spLocks noChangeArrowheads="1"/>
          </p:cNvSpPr>
          <p:nvPr/>
        </p:nvSpPr>
        <p:spPr bwMode="auto">
          <a:xfrm>
            <a:off x="668338" y="658813"/>
            <a:ext cx="26622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>
              <a:solidFill>
                <a:srgbClr val="A0A1A2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900"/>
              <a:t>Plasma impulse technology</a:t>
            </a:r>
          </a:p>
          <a:p>
            <a:r>
              <a:rPr lang="ru-RU" sz="900" i="1">
                <a:latin typeface="Tahoma" pitchFamily="34" charset="0"/>
                <a:cs typeface="Tahoma" pitchFamily="34" charset="0"/>
              </a:rPr>
              <a:t>Плазменно-импульсная технология</a:t>
            </a:r>
          </a:p>
          <a:p>
            <a:endParaRPr lang="ru-RU" sz="100">
              <a:solidFill>
                <a:srgbClr val="A0A1A2"/>
              </a:solidFill>
              <a:latin typeface="Tahoma" pitchFamily="34" charset="0"/>
              <a:cs typeface="Tahoma" pitchFamily="34" charset="0"/>
            </a:endParaRPr>
          </a:p>
          <a:p>
            <a:endParaRPr lang="ru-RU" sz="1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231" name="TextBox 142"/>
          <p:cNvSpPr txBox="1">
            <a:spLocks noChangeArrowheads="1"/>
          </p:cNvSpPr>
          <p:nvPr/>
        </p:nvSpPr>
        <p:spPr bwMode="auto">
          <a:xfrm>
            <a:off x="4810125" y="1071563"/>
            <a:ext cx="2714625" cy="1738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71BC"/>
              </a:buClr>
              <a:buFont typeface="Tahoma" pitchFamily="34" charset="0"/>
              <a:buChar char="•"/>
            </a:pPr>
            <a:r>
              <a:rPr lang="en-US" sz="1400"/>
              <a:t>Easy implementation</a:t>
            </a:r>
            <a:endParaRPr lang="ru-RU" sz="1400"/>
          </a:p>
          <a:p>
            <a:pPr>
              <a:buClr>
                <a:srgbClr val="0071BC"/>
              </a:buClr>
            </a:pPr>
            <a:r>
              <a:rPr lang="en-US" sz="1100">
                <a:latin typeface="Tahoma" pitchFamily="34" charset="0"/>
                <a:cs typeface="Times New Roman" pitchFamily="18" charset="0"/>
              </a:rPr>
              <a:t>  </a:t>
            </a:r>
            <a:r>
              <a:rPr lang="ru-RU" sz="1100" i="1">
                <a:latin typeface="Tahoma" pitchFamily="34" charset="0"/>
                <a:cs typeface="Times New Roman" pitchFamily="18" charset="0"/>
              </a:rPr>
              <a:t>Простота внедрения </a:t>
            </a:r>
          </a:p>
          <a:p>
            <a:pPr>
              <a:buClr>
                <a:srgbClr val="0071BC"/>
              </a:buClr>
              <a:buFont typeface="Tahoma" pitchFamily="34" charset="0"/>
              <a:buChar char="•"/>
            </a:pPr>
            <a:r>
              <a:rPr lang="en-US" sz="1400"/>
              <a:t>High energy consumption</a:t>
            </a:r>
            <a:endParaRPr lang="en-US" sz="1400">
              <a:latin typeface="Tahoma" pitchFamily="34" charset="0"/>
              <a:cs typeface="Times New Roman" pitchFamily="18" charset="0"/>
            </a:endParaRPr>
          </a:p>
          <a:p>
            <a:pPr>
              <a:buClr>
                <a:srgbClr val="0071BC"/>
              </a:buClr>
            </a:pPr>
            <a:r>
              <a:rPr lang="en-US" sz="1400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1400" i="1">
                <a:latin typeface="Tahoma" pitchFamily="34" charset="0"/>
                <a:cs typeface="Times New Roman" pitchFamily="18" charset="0"/>
              </a:rPr>
              <a:t> </a:t>
            </a:r>
            <a:r>
              <a:rPr lang="ru-RU" sz="1100" i="1">
                <a:latin typeface="Tahoma" pitchFamily="34" charset="0"/>
                <a:cs typeface="Times New Roman" pitchFamily="18" charset="0"/>
              </a:rPr>
              <a:t>Максимальная эффективность</a:t>
            </a:r>
            <a:endParaRPr lang="en-US" sz="1400" i="1">
              <a:latin typeface="Tahoma" pitchFamily="34" charset="0"/>
              <a:cs typeface="Times New Roman" pitchFamily="18" charset="0"/>
            </a:endParaRPr>
          </a:p>
          <a:p>
            <a:pPr>
              <a:buClr>
                <a:srgbClr val="0071BC"/>
              </a:buClr>
              <a:buFont typeface="Tahoma" pitchFamily="34" charset="0"/>
              <a:buChar char="•"/>
            </a:pPr>
            <a:r>
              <a:rPr lang="en-US" sz="1400"/>
              <a:t>Reduced processing time</a:t>
            </a:r>
            <a:r>
              <a:rPr lang="en-US" sz="1100">
                <a:latin typeface="Tahoma" pitchFamily="34" charset="0"/>
                <a:cs typeface="Times New Roman" pitchFamily="18" charset="0"/>
              </a:rPr>
              <a:t>                     </a:t>
            </a:r>
          </a:p>
          <a:p>
            <a:pPr>
              <a:buClr>
                <a:srgbClr val="0071BC"/>
              </a:buClr>
            </a:pPr>
            <a:r>
              <a:rPr lang="en-US" sz="1100" i="1">
                <a:latin typeface="Tahoma" pitchFamily="34" charset="0"/>
                <a:cs typeface="Times New Roman" pitchFamily="18" charset="0"/>
              </a:rPr>
              <a:t>  </a:t>
            </a:r>
            <a:r>
              <a:rPr lang="ru-RU" sz="1100" i="1">
                <a:latin typeface="Tahoma" pitchFamily="34" charset="0"/>
                <a:cs typeface="Times New Roman" pitchFamily="18" charset="0"/>
              </a:rPr>
              <a:t>Сокращение  времени обработки</a:t>
            </a:r>
          </a:p>
          <a:p>
            <a:pPr>
              <a:buClr>
                <a:srgbClr val="0071BC"/>
              </a:buClr>
              <a:buFont typeface="Tahoma" pitchFamily="34" charset="0"/>
              <a:buChar char="•"/>
            </a:pPr>
            <a:r>
              <a:rPr lang="en-US" sz="1400"/>
              <a:t>Minimal idle wells</a:t>
            </a:r>
            <a:r>
              <a:rPr lang="en-US" sz="1100" i="1">
                <a:latin typeface="Tahoma" pitchFamily="34" charset="0"/>
                <a:cs typeface="Times New Roman" pitchFamily="18" charset="0"/>
              </a:rPr>
              <a:t>  </a:t>
            </a:r>
          </a:p>
          <a:p>
            <a:pPr>
              <a:buClr>
                <a:srgbClr val="0071BC"/>
              </a:buClr>
            </a:pPr>
            <a:r>
              <a:rPr lang="en-US" sz="1100" i="1">
                <a:latin typeface="Tahoma" pitchFamily="34" charset="0"/>
                <a:cs typeface="Times New Roman" pitchFamily="18" charset="0"/>
              </a:rPr>
              <a:t>   </a:t>
            </a:r>
            <a:r>
              <a:rPr lang="ru-RU" sz="1100" i="1">
                <a:latin typeface="Tahoma" pitchFamily="34" charset="0"/>
                <a:cs typeface="Times New Roman" pitchFamily="18" charset="0"/>
              </a:rPr>
              <a:t>Минимальный простой скважин</a:t>
            </a:r>
            <a:r>
              <a:rPr lang="en-US" sz="1100" i="1">
                <a:latin typeface="Tahoma" pitchFamily="34" charset="0"/>
                <a:cs typeface="Times New Roman" pitchFamily="18" charset="0"/>
              </a:rPr>
              <a:t> </a:t>
            </a:r>
            <a:endParaRPr lang="ru-RU" sz="1100" i="1">
              <a:latin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42875" y="285750"/>
            <a:ext cx="8786813" cy="285750"/>
          </a:xfrm>
        </p:spPr>
        <p:txBody>
          <a:bodyPr/>
          <a:lstStyle/>
          <a:p>
            <a:pPr eaLnBrk="1" hangingPunct="1"/>
            <a:r>
              <a:rPr lang="en-US" smtClean="0">
                <a:latin typeface="Tahoma" pitchFamily="34" charset="0"/>
              </a:rPr>
              <a:t>Efficient and safe treatment </a:t>
            </a:r>
            <a:br>
              <a:rPr lang="en-US" smtClean="0">
                <a:latin typeface="Tahoma" pitchFamily="34" charset="0"/>
              </a:rPr>
            </a:br>
            <a:r>
              <a:rPr lang="ru-RU" sz="1200" i="1" smtClean="0">
                <a:latin typeface="Tahoma" pitchFamily="34" charset="0"/>
              </a:rPr>
              <a:t>Эффективное и безопасное воздействие</a:t>
            </a:r>
            <a:endParaRPr lang="ru-RU" i="1" smtClean="0">
              <a:latin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22239-2371-4AA0-9C5D-B6026414F541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142976" y="1714488"/>
          <a:ext cx="6929486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4313" y="1000125"/>
            <a:ext cx="2857500" cy="146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Arial" charset="0"/>
              </a:rPr>
              <a:t>The technology causes oil influx into the well without any risk of breaking the layer geological structure</a:t>
            </a:r>
          </a:p>
          <a:p>
            <a:pPr>
              <a:defRPr/>
            </a:pPr>
            <a:r>
              <a:rPr lang="ru-RU" sz="1100" i="1" dirty="0">
                <a:solidFill>
                  <a:srgbClr val="FFFFFF"/>
                </a:solidFill>
              </a:rPr>
              <a:t>Технология вызывает приток нефти в скважину без риска нарушения геологического строения пласта</a:t>
            </a: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4357688" y="5357813"/>
            <a:ext cx="100012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oil, m</a:t>
            </a:r>
            <a:r>
              <a:rPr lang="en-US" sz="1200" baseline="30000"/>
              <a:t>3</a:t>
            </a:r>
            <a:r>
              <a:rPr lang="en-US" sz="1200"/>
              <a:t>/day</a:t>
            </a:r>
            <a:endParaRPr lang="ru-RU" sz="1200"/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2976563" y="5357813"/>
            <a:ext cx="126682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liquid , m</a:t>
            </a:r>
            <a:r>
              <a:rPr lang="en-US" sz="1200" baseline="30000"/>
              <a:t>3</a:t>
            </a:r>
            <a:r>
              <a:rPr lang="en-US" sz="1200"/>
              <a:t>/day</a:t>
            </a:r>
            <a:endParaRPr lang="ru-RU" sz="1200"/>
          </a:p>
        </p:txBody>
      </p:sp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5500688" y="5357813"/>
            <a:ext cx="142875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/>
              <a:t>water cut   </a:t>
            </a:r>
            <a:r>
              <a:rPr lang="en-US" sz="1200" dirty="0"/>
              <a:t>%</a:t>
            </a:r>
            <a:endParaRPr lang="ru-RU" sz="12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42875" y="285750"/>
            <a:ext cx="8786813" cy="285750"/>
          </a:xfrm>
        </p:spPr>
        <p:txBody>
          <a:bodyPr/>
          <a:lstStyle/>
          <a:p>
            <a:pPr eaLnBrk="1" hangingPunct="1"/>
            <a:r>
              <a:rPr lang="en-US" smtClean="0">
                <a:latin typeface="Tahoma" pitchFamily="34" charset="0"/>
              </a:rPr>
              <a:t>Enhancement of water injection efficiency</a:t>
            </a:r>
            <a:r>
              <a:rPr lang="ru-RU" smtClean="0">
                <a:latin typeface="Tahoma" pitchFamily="34" charset="0"/>
              </a:rPr>
              <a:t> </a:t>
            </a:r>
            <a:r>
              <a:rPr lang="en-US" smtClean="0">
                <a:latin typeface="Tahoma" pitchFamily="34" charset="0"/>
              </a:rPr>
              <a:t/>
            </a:r>
            <a:br>
              <a:rPr lang="en-US" smtClean="0">
                <a:latin typeface="Tahoma" pitchFamily="34" charset="0"/>
              </a:rPr>
            </a:br>
            <a:r>
              <a:rPr lang="ru-RU" sz="1200" i="1" smtClean="0">
                <a:latin typeface="Tahoma" pitchFamily="34" charset="0"/>
              </a:rPr>
              <a:t>Повышение эффективности заводнения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D51CE9-7611-4495-827F-C14277E9E118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78579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356100" y="78579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356100" y="335756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1714500" y="714375"/>
            <a:ext cx="14716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Tahoma" pitchFamily="34" charset="0"/>
              </a:rPr>
              <a:t>Injection well #</a:t>
            </a:r>
            <a:r>
              <a:rPr lang="ru-RU" sz="1100">
                <a:latin typeface="Tahoma" pitchFamily="34" charset="0"/>
              </a:rPr>
              <a:t>2532</a:t>
            </a:r>
          </a:p>
        </p:txBody>
      </p:sp>
      <p:sp>
        <p:nvSpPr>
          <p:cNvPr id="11272" name="TextBox 8"/>
          <p:cNvSpPr txBox="1">
            <a:spLocks noChangeArrowheads="1"/>
          </p:cNvSpPr>
          <p:nvPr/>
        </p:nvSpPr>
        <p:spPr bwMode="auto">
          <a:xfrm>
            <a:off x="5856288" y="714375"/>
            <a:ext cx="14398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Tahoma" pitchFamily="34" charset="0"/>
              </a:rPr>
              <a:t>Injection well # </a:t>
            </a:r>
            <a:r>
              <a:rPr lang="ru-RU" sz="1100">
                <a:latin typeface="Tahoma" pitchFamily="34" charset="0"/>
              </a:rPr>
              <a:t>663</a:t>
            </a:r>
          </a:p>
        </p:txBody>
      </p:sp>
      <p:sp>
        <p:nvSpPr>
          <p:cNvPr id="11273" name="TextBox 9"/>
          <p:cNvSpPr txBox="1">
            <a:spLocks noChangeArrowheads="1"/>
          </p:cNvSpPr>
          <p:nvPr/>
        </p:nvSpPr>
        <p:spPr bwMode="auto">
          <a:xfrm>
            <a:off x="5856288" y="3513138"/>
            <a:ext cx="15160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Tahoma" pitchFamily="34" charset="0"/>
              </a:rPr>
              <a:t>Injection well # </a:t>
            </a:r>
            <a:r>
              <a:rPr lang="ru-RU" sz="1100">
                <a:latin typeface="Tahoma" pitchFamily="34" charset="0"/>
              </a:rPr>
              <a:t>1003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63" y="3714750"/>
            <a:ext cx="2857500" cy="146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Maintain reservoir pressure increases the recovery factor and reduce the rate of production decline.</a:t>
            </a:r>
            <a:endParaRPr lang="ru-RU" sz="1400" dirty="0"/>
          </a:p>
          <a:p>
            <a:pPr>
              <a:defRPr/>
            </a:pPr>
            <a:r>
              <a:rPr lang="ru-RU" sz="1100" i="1" dirty="0">
                <a:solidFill>
                  <a:srgbClr val="FFFFFF"/>
                </a:solidFill>
              </a:rPr>
              <a:t>Поддержание пластового давления способствует увеличению КИН и сокращению темпов падения добычи.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714876" y="3071810"/>
            <a:ext cx="428628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143504" y="3071810"/>
            <a:ext cx="428628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Стрелка вниз 72"/>
          <p:cNvSpPr/>
          <p:nvPr/>
        </p:nvSpPr>
        <p:spPr>
          <a:xfrm rot="17284228">
            <a:off x="3006070" y="2814476"/>
            <a:ext cx="1762633" cy="689821"/>
          </a:xfrm>
          <a:prstGeom prst="downArrow">
            <a:avLst>
              <a:gd name="adj1" fmla="val 47885"/>
              <a:gd name="adj2" fmla="val 55406"/>
            </a:avLst>
          </a:prstGeom>
          <a:ln/>
          <a:scene3d>
            <a:camera prst="isometricOffAxis1Lef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4214813" y="3000375"/>
            <a:ext cx="4714875" cy="3071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14313" y="785813"/>
            <a:ext cx="3429000" cy="228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Стрелка влево 67"/>
          <p:cNvSpPr/>
          <p:nvPr/>
        </p:nvSpPr>
        <p:spPr>
          <a:xfrm rot="16200000">
            <a:off x="6847682" y="4368006"/>
            <a:ext cx="1785938" cy="1336675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FFFFFF"/>
                </a:solidFill>
              </a:rPr>
              <a:t>Efficient use</a:t>
            </a:r>
          </a:p>
          <a:p>
            <a:pPr>
              <a:defRPr/>
            </a:pPr>
            <a:r>
              <a:rPr lang="ru-RU" sz="1000" i="1" dirty="0">
                <a:solidFill>
                  <a:srgbClr val="FFFFFF"/>
                </a:solidFill>
              </a:rPr>
              <a:t>Эффективное использование</a:t>
            </a:r>
          </a:p>
        </p:txBody>
      </p:sp>
      <p:sp>
        <p:nvSpPr>
          <p:cNvPr id="14342" name="Заголовок 1"/>
          <p:cNvSpPr>
            <a:spLocks noGrp="1"/>
          </p:cNvSpPr>
          <p:nvPr>
            <p:ph type="title"/>
          </p:nvPr>
        </p:nvSpPr>
        <p:spPr>
          <a:xfrm>
            <a:off x="142875" y="285750"/>
            <a:ext cx="6877050" cy="263525"/>
          </a:xfrm>
        </p:spPr>
        <p:txBody>
          <a:bodyPr/>
          <a:lstStyle/>
          <a:p>
            <a:pPr eaLnBrk="1" hangingPunct="1"/>
            <a:r>
              <a:rPr lang="en-US" smtClean="0">
                <a:latin typeface="Tahoma" pitchFamily="34" charset="0"/>
              </a:rPr>
              <a:t>Harmonization of mutual relations between the users of mineral resources</a:t>
            </a:r>
            <a:r>
              <a:rPr lang="ru-RU" smtClean="0">
                <a:latin typeface="Tahoma" pitchFamily="34" charset="0"/>
              </a:rPr>
              <a:t> </a:t>
            </a:r>
            <a:r>
              <a:rPr lang="ru-RU" sz="1200" i="1" smtClean="0">
                <a:latin typeface="Tahoma" pitchFamily="34" charset="0"/>
              </a:rPr>
              <a:t>Гармонизация отношений участников недропользования</a:t>
            </a:r>
            <a:endParaRPr lang="ru-RU" sz="1400" i="1" smtClean="0">
              <a:latin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8FABBB-9D7E-4ED8-9074-BA1A3D6F8113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grpSp>
        <p:nvGrpSpPr>
          <p:cNvPr id="2" name="Группа 28"/>
          <p:cNvGrpSpPr>
            <a:grpSpLocks/>
          </p:cNvGrpSpPr>
          <p:nvPr/>
        </p:nvGrpSpPr>
        <p:grpSpPr bwMode="auto">
          <a:xfrm>
            <a:off x="285750" y="857250"/>
            <a:ext cx="3143250" cy="1857375"/>
            <a:chOff x="5065090" y="857232"/>
            <a:chExt cx="3639021" cy="2359999"/>
          </a:xfrm>
        </p:grpSpPr>
        <p:sp>
          <p:nvSpPr>
            <p:cNvPr id="18" name="Стрелка влево 17"/>
            <p:cNvSpPr/>
            <p:nvPr/>
          </p:nvSpPr>
          <p:spPr>
            <a:xfrm rot="16200000">
              <a:off x="6958874" y="1803180"/>
              <a:ext cx="1555178" cy="950188"/>
            </a:xfrm>
            <a:prstGeom prst="leftArrow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/>
            </a:p>
          </p:txBody>
        </p:sp>
        <p:sp>
          <p:nvSpPr>
            <p:cNvPr id="17" name="Стрелка влево 16"/>
            <p:cNvSpPr/>
            <p:nvPr/>
          </p:nvSpPr>
          <p:spPr>
            <a:xfrm rot="16200000">
              <a:off x="5173365" y="1802260"/>
              <a:ext cx="1555178" cy="952027"/>
            </a:xfrm>
            <a:prstGeom prst="leftArrow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/>
            </a:p>
          </p:txBody>
        </p:sp>
        <p:sp>
          <p:nvSpPr>
            <p:cNvPr id="14" name="Стрелка влево 13"/>
            <p:cNvSpPr/>
            <p:nvPr/>
          </p:nvSpPr>
          <p:spPr>
            <a:xfrm rot="18663235">
              <a:off x="4763515" y="1709474"/>
              <a:ext cx="1555178" cy="952027"/>
            </a:xfrm>
            <a:prstGeom prst="left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dirty="0">
                  <a:solidFill>
                    <a:schemeClr val="bg1"/>
                  </a:solidFill>
                  <a:latin typeface="Arial" charset="0"/>
                </a:rPr>
                <a:t>Fast recovery</a:t>
              </a:r>
              <a:r>
                <a:rPr lang="ru-RU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ru-RU" sz="600" i="1" dirty="0">
                  <a:solidFill>
                    <a:srgbClr val="FFFFFF"/>
                  </a:solidFill>
                </a:rPr>
                <a:t>Быстрое извлечение</a:t>
              </a:r>
            </a:p>
          </p:txBody>
        </p:sp>
        <p:sp>
          <p:nvSpPr>
            <p:cNvPr id="15" name="Стрелка вправо 14"/>
            <p:cNvSpPr/>
            <p:nvPr/>
          </p:nvSpPr>
          <p:spPr>
            <a:xfrm rot="3093850">
              <a:off x="7368839" y="1791191"/>
              <a:ext cx="1738734" cy="931809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>
                  <a:solidFill>
                    <a:srgbClr val="FFFFFF"/>
                  </a:solidFill>
                </a:rPr>
                <a:t>Efficient use </a:t>
              </a:r>
              <a:r>
                <a:rPr lang="ru-RU" sz="800">
                  <a:solidFill>
                    <a:srgbClr val="FFFFFF"/>
                  </a:solidFill>
                </a:rPr>
                <a:t>Эффективное использование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259906" y="857232"/>
              <a:ext cx="1413338" cy="66765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rgbClr val="FFFFFF"/>
                  </a:solidFill>
                </a:rPr>
                <a:t>Mineral Resource User</a:t>
              </a:r>
            </a:p>
            <a:p>
              <a:pPr algn="ctr">
                <a:defRPr/>
              </a:pPr>
              <a:r>
                <a:rPr lang="ru-RU" sz="800" i="1" dirty="0" err="1">
                  <a:solidFill>
                    <a:srgbClr val="FFFFFF"/>
                  </a:solidFill>
                </a:rPr>
                <a:t>Недропользователь</a:t>
              </a:r>
              <a:endParaRPr lang="ru-RU" sz="800" i="1" dirty="0">
                <a:solidFill>
                  <a:srgbClr val="FFFFFF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046335" y="857232"/>
              <a:ext cx="1413338" cy="66765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rgbClr val="FFFFFF"/>
                  </a:solidFill>
                </a:rPr>
                <a:t>State</a:t>
              </a:r>
            </a:p>
            <a:p>
              <a:pPr algn="ctr">
                <a:defRPr/>
              </a:pPr>
              <a:r>
                <a:rPr lang="ru-RU" sz="800" i="1" dirty="0">
                  <a:solidFill>
                    <a:srgbClr val="FFFFFF"/>
                  </a:solidFill>
                </a:rPr>
                <a:t>Государство</a:t>
              </a:r>
              <a:endParaRPr lang="ru-RU" sz="900" i="1" dirty="0">
                <a:solidFill>
                  <a:srgbClr val="FFFFFF"/>
                </a:solidFill>
              </a:endParaRPr>
            </a:p>
          </p:txBody>
        </p:sp>
        <p:sp>
          <p:nvSpPr>
            <p:cNvPr id="16" name="Облако 15"/>
            <p:cNvSpPr/>
            <p:nvPr/>
          </p:nvSpPr>
          <p:spPr>
            <a:xfrm>
              <a:off x="5974814" y="2214553"/>
              <a:ext cx="1927040" cy="1002678"/>
            </a:xfrm>
            <a:prstGeom prst="cloud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Interest conflict</a:t>
              </a:r>
            </a:p>
            <a:p>
              <a:pPr algn="ctr">
                <a:defRPr/>
              </a:pPr>
              <a:r>
                <a:rPr lang="ru-RU" sz="900" i="1" dirty="0">
                  <a:solidFill>
                    <a:srgbClr val="FFFFFF"/>
                  </a:solidFill>
                </a:rPr>
                <a:t>Конфликт интересов</a:t>
              </a:r>
            </a:p>
          </p:txBody>
        </p:sp>
      </p:grpSp>
      <p:sp>
        <p:nvSpPr>
          <p:cNvPr id="24" name="Стрелка влево 23"/>
          <p:cNvSpPr/>
          <p:nvPr/>
        </p:nvSpPr>
        <p:spPr>
          <a:xfrm rot="16200000">
            <a:off x="4525963" y="4332288"/>
            <a:ext cx="1857375" cy="1336675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FFFFFF"/>
                </a:solidFill>
              </a:rPr>
              <a:t>Fast Recovery </a:t>
            </a:r>
            <a:r>
              <a:rPr lang="ru-RU" sz="1000" i="1" dirty="0">
                <a:solidFill>
                  <a:srgbClr val="FFFFFF"/>
                </a:solidFill>
              </a:rPr>
              <a:t>Быстрое извлечение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429125" y="3143250"/>
            <a:ext cx="2055813" cy="10255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FFFFFF"/>
                </a:solidFill>
              </a:rPr>
              <a:t>Mineral Resource User</a:t>
            </a:r>
          </a:p>
          <a:p>
            <a:pPr algn="ctr">
              <a:defRPr/>
            </a:pPr>
            <a:r>
              <a:rPr lang="ru-RU" sz="1100" i="1" dirty="0" err="1">
                <a:solidFill>
                  <a:srgbClr val="FFFFFF"/>
                </a:solidFill>
              </a:rPr>
              <a:t>Недропользователь</a:t>
            </a:r>
            <a:endParaRPr lang="ru-RU" sz="1100" i="1" dirty="0">
              <a:solidFill>
                <a:srgbClr val="FFFFFF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643688" y="3143250"/>
            <a:ext cx="2055812" cy="10255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FFFFFF"/>
                </a:solidFill>
              </a:rPr>
              <a:t>State</a:t>
            </a:r>
          </a:p>
          <a:p>
            <a:pPr algn="ctr">
              <a:defRPr/>
            </a:pPr>
            <a:r>
              <a:rPr lang="ru-RU" sz="1100" i="1" dirty="0">
                <a:solidFill>
                  <a:srgbClr val="FFFFFF"/>
                </a:solidFill>
              </a:rPr>
              <a:t>Государство</a:t>
            </a:r>
            <a:endParaRPr lang="ru-RU" sz="1600" i="1" dirty="0">
              <a:solidFill>
                <a:srgbClr val="FFFFFF"/>
              </a:solidFill>
            </a:endParaRPr>
          </a:p>
        </p:txBody>
      </p:sp>
      <p:grpSp>
        <p:nvGrpSpPr>
          <p:cNvPr id="3" name="Группа 66"/>
          <p:cNvGrpSpPr>
            <a:grpSpLocks/>
          </p:cNvGrpSpPr>
          <p:nvPr/>
        </p:nvGrpSpPr>
        <p:grpSpPr bwMode="auto">
          <a:xfrm>
            <a:off x="5881688" y="4473575"/>
            <a:ext cx="1449387" cy="606425"/>
            <a:chOff x="4714876" y="3500438"/>
            <a:chExt cx="2286016" cy="85725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4714876" y="3500438"/>
              <a:ext cx="2286016" cy="857256"/>
            </a:xfrm>
            <a:prstGeom prst="rect">
              <a:avLst/>
            </a:prstGeom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/>
            </a:p>
          </p:txBody>
        </p:sp>
        <p:pic>
          <p:nvPicPr>
            <p:cNvPr id="14351" name="Picture 14" descr="C:\Users\Никита\Downloads\impulse logo crv 8x8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57752" y="3643314"/>
              <a:ext cx="1992312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9" name="TextBox 22"/>
          <p:cNvSpPr txBox="1">
            <a:spLocks noChangeArrowheads="1"/>
          </p:cNvSpPr>
          <p:nvPr/>
        </p:nvSpPr>
        <p:spPr bwMode="auto">
          <a:xfrm>
            <a:off x="142875" y="3000375"/>
            <a:ext cx="36433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71BC"/>
              </a:buClr>
            </a:pPr>
            <a:endParaRPr lang="ru-RU" sz="1400">
              <a:latin typeface="Tahoma" pitchFamily="34" charset="0"/>
              <a:cs typeface="Times New Roman" pitchFamily="18" charset="0"/>
            </a:endParaRPr>
          </a:p>
          <a:p>
            <a:pPr>
              <a:buClr>
                <a:srgbClr val="0071BC"/>
              </a:buClr>
              <a:buFont typeface="Tahoma" pitchFamily="34" charset="0"/>
              <a:buChar char="•"/>
            </a:pPr>
            <a:r>
              <a:rPr lang="en-US" sz="1400"/>
              <a:t>Consideration of the goals pursued by the mineral resource system users</a:t>
            </a:r>
            <a:r>
              <a:rPr lang="ru-RU"/>
              <a:t> </a:t>
            </a:r>
            <a:endParaRPr lang="en-US"/>
          </a:p>
          <a:p>
            <a:pPr>
              <a:buClr>
                <a:srgbClr val="0071BC"/>
              </a:buClr>
            </a:pPr>
            <a:r>
              <a:rPr lang="ru-RU" sz="1100" i="1">
                <a:latin typeface="Tahoma" pitchFamily="34" charset="0"/>
                <a:cs typeface="Times New Roman" pitchFamily="18" charset="0"/>
              </a:rPr>
              <a:t>Учет целей участников системы недропользования </a:t>
            </a:r>
          </a:p>
          <a:p>
            <a:pPr>
              <a:buClr>
                <a:srgbClr val="0071BC"/>
              </a:buClr>
            </a:pPr>
            <a:endParaRPr lang="ru-RU" sz="1400">
              <a:latin typeface="Tahoma" pitchFamily="34" charset="0"/>
              <a:cs typeface="Times New Roman" pitchFamily="18" charset="0"/>
            </a:endParaRPr>
          </a:p>
          <a:p>
            <a:pPr>
              <a:buClr>
                <a:srgbClr val="0071BC"/>
              </a:buClr>
              <a:buFont typeface="Tahoma" pitchFamily="34" charset="0"/>
              <a:buChar char="•"/>
            </a:pPr>
            <a:r>
              <a:rPr lang="en-US" sz="1400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1400"/>
              <a:t>Coming together of interests of the State and those of the mineral resource users</a:t>
            </a:r>
          </a:p>
          <a:p>
            <a:pPr>
              <a:buClr>
                <a:srgbClr val="0071BC"/>
              </a:buClr>
            </a:pPr>
            <a:r>
              <a:rPr lang="ru-RU" sz="1100" i="1">
                <a:latin typeface="Tahoma" pitchFamily="34" charset="0"/>
                <a:cs typeface="Times New Roman" pitchFamily="18" charset="0"/>
              </a:rPr>
              <a:t>Сближение интересов государства и недропользователя</a:t>
            </a:r>
          </a:p>
          <a:p>
            <a:pPr>
              <a:buClr>
                <a:srgbClr val="0071BC"/>
              </a:buClr>
            </a:pPr>
            <a:endParaRPr lang="ru-RU" sz="1400">
              <a:latin typeface="Tahoma" pitchFamily="34" charset="0"/>
              <a:cs typeface="Times New Roman" pitchFamily="18" charset="0"/>
            </a:endParaRPr>
          </a:p>
          <a:p>
            <a:pPr>
              <a:buClr>
                <a:srgbClr val="0071BC"/>
              </a:buClr>
              <a:buFont typeface="Tahoma" pitchFamily="34" charset="0"/>
              <a:buChar char="•"/>
            </a:pPr>
            <a:r>
              <a:rPr lang="en-US" sz="1400"/>
              <a:t>Efficient use of the mineral resources maintaining maximum profit</a:t>
            </a:r>
            <a:r>
              <a:rPr lang="ru-RU"/>
              <a:t> </a:t>
            </a:r>
            <a:endParaRPr lang="en-US"/>
          </a:p>
          <a:p>
            <a:pPr>
              <a:buClr>
                <a:srgbClr val="0071BC"/>
              </a:buClr>
            </a:pPr>
            <a:r>
              <a:rPr lang="ru-RU" sz="1100" i="1">
                <a:latin typeface="Tahoma" pitchFamily="34" charset="0"/>
                <a:cs typeface="Times New Roman" pitchFamily="18" charset="0"/>
              </a:rPr>
              <a:t>Эффективное использование недр при сохранении максимальной прибыли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42875" y="285750"/>
            <a:ext cx="8786813" cy="285750"/>
          </a:xfrm>
        </p:spPr>
        <p:txBody>
          <a:bodyPr/>
          <a:lstStyle/>
          <a:p>
            <a:pPr eaLnBrk="1" hangingPunct="1"/>
            <a:r>
              <a:rPr lang="en-US" smtClean="0">
                <a:latin typeface="Tahoma" pitchFamily="34" charset="0"/>
              </a:rPr>
              <a:t>Basic risks when operating subsurface gas storage facilities </a:t>
            </a:r>
            <a:br>
              <a:rPr lang="en-US" smtClean="0">
                <a:latin typeface="Tahoma" pitchFamily="34" charset="0"/>
              </a:rPr>
            </a:br>
            <a:r>
              <a:rPr lang="ru-RU" sz="1200" i="1" smtClean="0">
                <a:latin typeface="Tahoma" pitchFamily="34" charset="0"/>
              </a:rPr>
              <a:t>Основные эксплуатационные риски ПХГ</a:t>
            </a:r>
            <a:endParaRPr lang="ru-RU" i="1" smtClean="0">
              <a:latin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3C2532-464F-414D-8AFA-947EB949717F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03725" y="538163"/>
            <a:ext cx="642938" cy="21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5" name="Picture 3" descr="\\Serversbs\Users Documents\Бочкарев\Рабочий стол\uph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0F1F3"/>
              </a:clrFrom>
              <a:clrTo>
                <a:srgbClr val="F0F1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1000125"/>
            <a:ext cx="47815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19"/>
          <p:cNvSpPr txBox="1">
            <a:spLocks noChangeArrowheads="1"/>
          </p:cNvSpPr>
          <p:nvPr/>
        </p:nvSpPr>
        <p:spPr bwMode="auto">
          <a:xfrm>
            <a:off x="500063" y="2143125"/>
            <a:ext cx="3143250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71BC"/>
              </a:buClr>
              <a:buFont typeface="Tahoma" pitchFamily="34" charset="0"/>
              <a:buChar char="•"/>
            </a:pPr>
            <a:r>
              <a:rPr lang="en-US" sz="1400"/>
              <a:t>Deterioration of the ecological situation in case of gas leakage</a:t>
            </a:r>
            <a:r>
              <a:rPr lang="ru-RU"/>
              <a:t> </a:t>
            </a:r>
            <a:r>
              <a:rPr lang="ru-RU" sz="1100" i="1">
                <a:latin typeface="Tahoma" pitchFamily="34" charset="0"/>
                <a:cs typeface="Times New Roman" pitchFamily="18" charset="0"/>
              </a:rPr>
              <a:t>Ухудшение экологической обстановки при утечках газа</a:t>
            </a:r>
            <a:endParaRPr lang="ru-RU" sz="1400" i="1">
              <a:latin typeface="Tahoma" pitchFamily="34" charset="0"/>
              <a:cs typeface="Times New Roman" pitchFamily="18" charset="0"/>
            </a:endParaRPr>
          </a:p>
          <a:p>
            <a:pPr>
              <a:buClr>
                <a:srgbClr val="0071BC"/>
              </a:buClr>
            </a:pPr>
            <a:endParaRPr lang="ru-RU" sz="1400">
              <a:latin typeface="Tahoma" pitchFamily="34" charset="0"/>
              <a:cs typeface="Times New Roman" pitchFamily="18" charset="0"/>
            </a:endParaRPr>
          </a:p>
          <a:p>
            <a:pPr>
              <a:buClr>
                <a:srgbClr val="0071BC"/>
              </a:buClr>
              <a:buFont typeface="Tahoma" pitchFamily="34" charset="0"/>
              <a:buChar char="•"/>
            </a:pPr>
            <a:r>
              <a:rPr lang="en-US" sz="1400"/>
              <a:t>Probability of technotronic catastrophe </a:t>
            </a:r>
          </a:p>
          <a:p>
            <a:pPr>
              <a:buClr>
                <a:srgbClr val="0071BC"/>
              </a:buClr>
            </a:pPr>
            <a:r>
              <a:rPr lang="ru-RU" sz="1100" i="1">
                <a:latin typeface="Tahoma" pitchFamily="34" charset="0"/>
                <a:cs typeface="Times New Roman" pitchFamily="18" charset="0"/>
              </a:rPr>
              <a:t>Вероятность техногенных катастроф</a:t>
            </a:r>
            <a:endParaRPr lang="ru-RU" sz="1400" i="1">
              <a:latin typeface="Tahoma" pitchFamily="34" charset="0"/>
              <a:cs typeface="Times New Roman" pitchFamily="18" charset="0"/>
            </a:endParaRPr>
          </a:p>
          <a:p>
            <a:pPr>
              <a:buClr>
                <a:srgbClr val="0071BC"/>
              </a:buClr>
              <a:buFont typeface="Tahoma" pitchFamily="34" charset="0"/>
              <a:buChar char="•"/>
            </a:pPr>
            <a:endParaRPr lang="ru-RU" sz="1400">
              <a:latin typeface="Tahoma" pitchFamily="34" charset="0"/>
              <a:cs typeface="Times New Roman" pitchFamily="18" charset="0"/>
            </a:endParaRPr>
          </a:p>
          <a:p>
            <a:pPr>
              <a:buClr>
                <a:srgbClr val="0071BC"/>
              </a:buClr>
              <a:buFont typeface="Tahoma" pitchFamily="34" charset="0"/>
              <a:buChar char="•"/>
            </a:pPr>
            <a:r>
              <a:rPr lang="en-US" sz="1400"/>
              <a:t>Losses of the gas pumped</a:t>
            </a:r>
            <a:r>
              <a:rPr lang="en-US"/>
              <a:t> </a:t>
            </a:r>
            <a:r>
              <a:rPr lang="en-US" sz="1400"/>
              <a:t>in</a:t>
            </a:r>
          </a:p>
          <a:p>
            <a:pPr>
              <a:buClr>
                <a:srgbClr val="0071BC"/>
              </a:buClr>
            </a:pPr>
            <a:r>
              <a:rPr lang="ru-RU" sz="1100" i="1">
                <a:latin typeface="Tahoma" pitchFamily="34" charset="0"/>
                <a:cs typeface="Times New Roman" pitchFamily="18" charset="0"/>
              </a:rPr>
              <a:t>Потери закачанного газа</a:t>
            </a:r>
          </a:p>
          <a:p>
            <a:pPr>
              <a:buClr>
                <a:srgbClr val="0071BC"/>
              </a:buClr>
              <a:buFont typeface="Tahoma" pitchFamily="34" charset="0"/>
              <a:buChar char="•"/>
            </a:pPr>
            <a:endParaRPr lang="ru-RU" sz="1400">
              <a:latin typeface="Tahoma" pitchFamily="34" charset="0"/>
              <a:cs typeface="Times New Roman" pitchFamily="18" charset="0"/>
            </a:endParaRPr>
          </a:p>
          <a:p>
            <a:pPr>
              <a:buClr>
                <a:srgbClr val="0071BC"/>
              </a:buClr>
              <a:buFont typeface="Tahoma" pitchFamily="34" charset="0"/>
              <a:buChar char="•"/>
            </a:pPr>
            <a:r>
              <a:rPr lang="en-US" sz="1400"/>
              <a:t>Violation of the gas distribution </a:t>
            </a:r>
            <a:r>
              <a:rPr lang="en-US" sz="1400" i="1"/>
              <a:t>process</a:t>
            </a:r>
            <a:r>
              <a:rPr lang="ru-RU" sz="1100" i="1"/>
              <a:t> </a:t>
            </a:r>
            <a:r>
              <a:rPr lang="en-US" sz="1100" i="1">
                <a:latin typeface="Tahoma" pitchFamily="34" charset="0"/>
                <a:cs typeface="Times New Roman" pitchFamily="18" charset="0"/>
              </a:rPr>
              <a:t> </a:t>
            </a:r>
          </a:p>
          <a:p>
            <a:pPr>
              <a:buClr>
                <a:srgbClr val="0071BC"/>
              </a:buClr>
            </a:pPr>
            <a:r>
              <a:rPr lang="ru-RU" sz="1100" i="1">
                <a:latin typeface="Tahoma" pitchFamily="34" charset="0"/>
                <a:cs typeface="Times New Roman" pitchFamily="18" charset="0"/>
              </a:rPr>
              <a:t>Нарушение процесса распределения газа</a:t>
            </a:r>
          </a:p>
          <a:p>
            <a:pPr>
              <a:buClr>
                <a:srgbClr val="0071BC"/>
              </a:buClr>
            </a:pPr>
            <a:endParaRPr lang="ru-RU" sz="1400">
              <a:latin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NOVAS">
  <a:themeElements>
    <a:clrScheme name="Другая 17">
      <a:dk1>
        <a:srgbClr val="6D6E70"/>
      </a:dk1>
      <a:lt1>
        <a:sysClr val="window" lastClr="FFFFFF"/>
      </a:lt1>
      <a:dk2>
        <a:srgbClr val="6D6E70"/>
      </a:dk2>
      <a:lt2>
        <a:srgbClr val="EEECE1"/>
      </a:lt2>
      <a:accent1>
        <a:srgbClr val="FAA61A"/>
      </a:accent1>
      <a:accent2>
        <a:srgbClr val="6D6E70"/>
      </a:accent2>
      <a:accent3>
        <a:srgbClr val="0071BC"/>
      </a:accent3>
      <a:accent4>
        <a:srgbClr val="3DB1FF"/>
      </a:accent4>
      <a:accent5>
        <a:srgbClr val="A7A7A9"/>
      </a:accent5>
      <a:accent6>
        <a:srgbClr val="FCC975"/>
      </a:accent6>
      <a:hlink>
        <a:srgbClr val="FAA61A"/>
      </a:hlink>
      <a:folHlink>
        <a:srgbClr val="FAA61A"/>
      </a:folHlink>
    </a:clrScheme>
    <a:fontScheme name="NOVA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9878</TotalTime>
  <Words>710</Words>
  <Application>Microsoft Office PowerPoint</Application>
  <PresentationFormat>Экран (4:3)</PresentationFormat>
  <Paragraphs>206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NOVAS</vt:lpstr>
      <vt:lpstr>现代生态安全型石油天然气产地开采效率 提高技术及地下储气库监测技术</vt:lpstr>
      <vt:lpstr>Hard recoverable reserves of Gazprom Трудноизвлекаемые запасы  на примере ОАО «Газпром»</vt:lpstr>
      <vt:lpstr>Application of traditional methods to increase production Применение традиционных методов увеличения добычи</vt:lpstr>
      <vt:lpstr>The latest technology of oil &amp; gas production increase  Новейшая технология увеличения нефтегазодобычи</vt:lpstr>
      <vt:lpstr>Optimizing Оптимизация работ</vt:lpstr>
      <vt:lpstr>Efficient and safe treatment  Эффективное и безопасное воздействие</vt:lpstr>
      <vt:lpstr>Enhancement of water injection efficiency  Повышение эффективности заводнения</vt:lpstr>
      <vt:lpstr>Harmonization of mutual relations between the users of mineral resources Гармонизация отношений участников недропользования</vt:lpstr>
      <vt:lpstr>Basic risks when operating subsurface gas storage facilities  Основные эксплуатационные риски ПХГ</vt:lpstr>
      <vt:lpstr>Safety monitoring of storage facilities</vt:lpstr>
      <vt:lpstr>Ecological safeness of the plasma-impulse technology  Экологическая безопасность плазменно-импульсной технологии</vt:lpstr>
      <vt:lpstr>Слайд 11</vt:lpstr>
    </vt:vector>
  </TitlesOfParts>
  <Company>НОВАС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0</dc:title>
  <dc:creator>Галкин</dc:creator>
  <cp:lastModifiedBy>Бочкарев</cp:lastModifiedBy>
  <cp:revision>646</cp:revision>
  <dcterms:created xsi:type="dcterms:W3CDTF">2009-12-23T13:32:00Z</dcterms:created>
  <dcterms:modified xsi:type="dcterms:W3CDTF">2010-08-10T07:39:37Z</dcterms:modified>
</cp:coreProperties>
</file>